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1"/>
    <p:sldMasterId id="2147483662" r:id="rId2"/>
  </p:sldMasterIdLst>
  <p:notesMasterIdLst>
    <p:notesMasterId r:id="rId8"/>
  </p:notesMasterIdLst>
  <p:sldIdLst>
    <p:sldId id="256" r:id="rId3"/>
    <p:sldId id="259" r:id="rId4"/>
    <p:sldId id="262" r:id="rId5"/>
    <p:sldId id="263" r:id="rId6"/>
    <p:sldId id="261" r:id="rId7"/>
  </p:sldIdLst>
  <p:sldSz cx="6858000" cy="9906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4BBAB"/>
    <a:srgbClr val="D60D47"/>
    <a:srgbClr val="71CBF4"/>
    <a:srgbClr val="DA1C52"/>
    <a:srgbClr val="332358"/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8" autoAdjust="0"/>
    <p:restoredTop sz="94660"/>
  </p:normalViewPr>
  <p:slideViewPr>
    <p:cSldViewPr snapToGrid="0">
      <p:cViewPr varScale="1">
        <p:scale>
          <a:sx n="77" d="100"/>
          <a:sy n="77" d="100"/>
        </p:scale>
        <p:origin x="318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6E96F8-59E4-462C-B54B-A4F32E63C03D}" type="datetimeFigureOut">
              <a:rPr lang="de-DE" smtClean="0"/>
              <a:t>14.08.2026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239963" y="1241425"/>
            <a:ext cx="23177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A5606B-D3D7-41A8-A2FD-906E0A7B24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98013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7" y="3248026"/>
            <a:ext cx="5915025" cy="5419724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6E08E88A-DA09-48A8-B209-FAD3A0F0DBBF}"/>
              </a:ext>
            </a:extLst>
          </p:cNvPr>
          <p:cNvSpPr/>
          <p:nvPr userDrawn="1"/>
        </p:nvSpPr>
        <p:spPr>
          <a:xfrm>
            <a:off x="0" y="1555895"/>
            <a:ext cx="6858000" cy="1323975"/>
          </a:xfrm>
          <a:prstGeom prst="rect">
            <a:avLst/>
          </a:prstGeom>
          <a:solidFill>
            <a:srgbClr val="332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6671017"/>
      </p:ext>
    </p:extLst>
  </p:cSld>
  <p:clrMapOvr>
    <a:masterClrMapping/>
  </p:clrMapOvr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6027358"/>
      </p:ext>
    </p:extLst>
  </p:cSld>
  <p:clrMapOvr>
    <a:masterClrMapping/>
  </p:clrMapOvr>
  <p:hf sldNum="0"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0594" y="1537550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593" y="3019466"/>
            <a:ext cx="2901255" cy="5322183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6153" y="1537550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0970" y="3046267"/>
            <a:ext cx="2915543" cy="532218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8D53670-8440-4C62-AF5E-C284038BC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31074"/>
            <a:ext cx="5915025" cy="1265704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1125777"/>
      </p:ext>
    </p:extLst>
  </p:cSld>
  <p:clrMapOvr>
    <a:masterClrMapping/>
  </p:clrMapOvr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7" y="3248026"/>
            <a:ext cx="5915025" cy="5419724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6E08E88A-DA09-48A8-B209-FAD3A0F0DBBF}"/>
              </a:ext>
            </a:extLst>
          </p:cNvPr>
          <p:cNvSpPr/>
          <p:nvPr userDrawn="1"/>
        </p:nvSpPr>
        <p:spPr>
          <a:xfrm>
            <a:off x="0" y="2457595"/>
            <a:ext cx="6858000" cy="2495405"/>
          </a:xfrm>
          <a:prstGeom prst="rect">
            <a:avLst/>
          </a:prstGeom>
          <a:solidFill>
            <a:srgbClr val="332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6544150"/>
      </p:ext>
    </p:extLst>
  </p:cSld>
  <p:clrMapOvr>
    <a:masterClrMapping/>
  </p:clrMapOvr>
  <p:hf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7" y="3684942"/>
            <a:ext cx="5915025" cy="4982807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6E08E88A-DA09-48A8-B209-FAD3A0F0DBBF}"/>
              </a:ext>
            </a:extLst>
          </p:cNvPr>
          <p:cNvSpPr/>
          <p:nvPr userDrawn="1"/>
        </p:nvSpPr>
        <p:spPr>
          <a:xfrm>
            <a:off x="-1" y="1733695"/>
            <a:ext cx="6858000" cy="1514331"/>
          </a:xfrm>
          <a:prstGeom prst="rect">
            <a:avLst/>
          </a:prstGeom>
          <a:solidFill>
            <a:srgbClr val="332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22625322"/>
      </p:ext>
    </p:extLst>
  </p:cSld>
  <p:clrMapOvr>
    <a:masterClrMapping/>
  </p:clrMapOvr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6052029"/>
      </p:ext>
    </p:extLst>
  </p:cSld>
  <p:clrMapOvr>
    <a:masterClrMapping/>
  </p:clrMapOvr>
  <p:hf sldNum="0"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0594" y="1537550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593" y="3019466"/>
            <a:ext cx="2901255" cy="5322183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6153" y="1537550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0970" y="3046267"/>
            <a:ext cx="2915543" cy="532218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8D53670-8440-4C62-AF5E-C284038BC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31074"/>
            <a:ext cx="5915025" cy="1265704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4250241"/>
      </p:ext>
    </p:extLst>
  </p:cSld>
  <p:clrMapOvr>
    <a:masterClrMapping/>
  </p:clrMapOvr>
  <p:hf sldNum="0" hdr="0" ftr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31074"/>
            <a:ext cx="5915025" cy="12657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1551188"/>
            <a:ext cx="5915025" cy="70580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9FC1B5-EC1F-49DC-A191-F1E0AB07995E}" type="datetime1">
              <a:rPr lang="de-DE" smtClean="0"/>
              <a:t>14.08.2026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‹Nr.›</a:t>
            </a:fld>
            <a:endParaRPr lang="en-US" dirty="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064BFC1F-B5F5-4F8A-8BAD-3391DC19F00C}"/>
              </a:ext>
            </a:extLst>
          </p:cNvPr>
          <p:cNvSpPr/>
          <p:nvPr userDrawn="1"/>
        </p:nvSpPr>
        <p:spPr>
          <a:xfrm>
            <a:off x="0" y="8922281"/>
            <a:ext cx="6858000" cy="983720"/>
          </a:xfrm>
          <a:prstGeom prst="rect">
            <a:avLst/>
          </a:prstGeom>
          <a:solidFill>
            <a:srgbClr val="DA1C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58775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Kontakt:</a:t>
            </a:r>
            <a:r>
              <a:rPr lang="de-DE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Stadt Halberstadt, Unternehmerbüro, Ina Neumann</a:t>
            </a:r>
            <a:br>
              <a:rPr lang="de-DE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Telefon: 03941 55-1801, E-Mail: neumann@halberstadt.de</a:t>
            </a:r>
            <a:endParaRPr lang="de-DE" sz="900" dirty="0">
              <a:solidFill>
                <a:schemeClr val="bg1"/>
              </a:solidFill>
            </a:endParaRPr>
          </a:p>
          <a:p>
            <a:pPr marL="358775" indent="0" algn="l"/>
            <a:r>
              <a:rPr lang="de-DE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Haftungsausschluss: </a:t>
            </a:r>
            <a:br>
              <a:rPr lang="de-DE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Stadt Halberstadt übernimmt keine Gewährleistung für die Richtigkeit der Angaben. </a:t>
            </a:r>
            <a:br>
              <a:rPr lang="de-DE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Nebenkosten und Kauf- oder Mietpreise sind nicht über die Stadt Halberstadt zu verhandeln.</a:t>
            </a:r>
          </a:p>
        </p:txBody>
      </p:sp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1557FA43-B3E6-4181-9F28-A34B0E4F0D4D}"/>
              </a:ext>
            </a:extLst>
          </p:cNvPr>
          <p:cNvCxnSpPr>
            <a:cxnSpLocks/>
          </p:cNvCxnSpPr>
          <p:nvPr userDrawn="1"/>
        </p:nvCxnSpPr>
        <p:spPr>
          <a:xfrm>
            <a:off x="299041" y="1073002"/>
            <a:ext cx="6085994" cy="0"/>
          </a:xfrm>
          <a:prstGeom prst="line">
            <a:avLst/>
          </a:prstGeom>
          <a:ln w="19050">
            <a:solidFill>
              <a:srgbClr val="54BB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Grafik 11">
            <a:extLst>
              <a:ext uri="{FF2B5EF4-FFF2-40B4-BE49-F238E27FC236}">
                <a16:creationId xmlns:a16="http://schemas.microsoft.com/office/drawing/2014/main" id="{BF9D272C-3F4B-40ED-904A-464B9407503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9048" y="9208366"/>
            <a:ext cx="925987" cy="41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6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8" r:id="rId2"/>
    <p:sldLayoutId id="2147483661" r:id="rId3"/>
  </p:sldLayoutIdLst>
  <p:hf sldNum="0" hdr="0" ft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rgbClr val="54BBA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31074"/>
            <a:ext cx="5915025" cy="12657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1551188"/>
            <a:ext cx="5915025" cy="70580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9FC1B5-EC1F-49DC-A191-F1E0AB07995E}" type="datetime1">
              <a:rPr lang="de-DE" smtClean="0"/>
              <a:t>14.08.2026</a:t>
            </a:fld>
            <a:r>
              <a:rPr lang="de-DE"/>
              <a:t> </a:t>
            </a:r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‹Nr.›</a:t>
            </a:fld>
            <a:endParaRPr lang="en-US" dirty="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064BFC1F-B5F5-4F8A-8BAD-3391DC19F00C}"/>
              </a:ext>
            </a:extLst>
          </p:cNvPr>
          <p:cNvSpPr/>
          <p:nvPr userDrawn="1"/>
        </p:nvSpPr>
        <p:spPr>
          <a:xfrm>
            <a:off x="0" y="8922281"/>
            <a:ext cx="6858000" cy="983720"/>
          </a:xfrm>
          <a:prstGeom prst="rect">
            <a:avLst/>
          </a:prstGeom>
          <a:solidFill>
            <a:srgbClr val="DA1C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58775" indent="0" algn="l"/>
            <a:endParaRPr lang="de-DE" sz="900" dirty="0">
              <a:solidFill>
                <a:schemeClr val="bg1"/>
              </a:solidFill>
            </a:endParaRPr>
          </a:p>
        </p:txBody>
      </p:sp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1557FA43-B3E6-4181-9F28-A34B0E4F0D4D}"/>
              </a:ext>
            </a:extLst>
          </p:cNvPr>
          <p:cNvCxnSpPr>
            <a:cxnSpLocks/>
          </p:cNvCxnSpPr>
          <p:nvPr userDrawn="1"/>
        </p:nvCxnSpPr>
        <p:spPr>
          <a:xfrm>
            <a:off x="299041" y="1073002"/>
            <a:ext cx="6085994" cy="0"/>
          </a:xfrm>
          <a:prstGeom prst="line">
            <a:avLst/>
          </a:prstGeom>
          <a:ln w="19050">
            <a:solidFill>
              <a:srgbClr val="54BB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Grafik 11">
            <a:extLst>
              <a:ext uri="{FF2B5EF4-FFF2-40B4-BE49-F238E27FC236}">
                <a16:creationId xmlns:a16="http://schemas.microsoft.com/office/drawing/2014/main" id="{BF9D272C-3F4B-40ED-904A-464B9407503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9048" y="9208366"/>
            <a:ext cx="925987" cy="41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984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</p:sldLayoutIdLst>
  <p:hf sldNum="0" hdr="0" ft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rgbClr val="54BBA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4E679E-138D-4901-AB4B-22DDA3F7E4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772" y="391168"/>
            <a:ext cx="5915025" cy="1265704"/>
          </a:xfrm>
        </p:spPr>
        <p:txBody>
          <a:bodyPr anchor="t"/>
          <a:lstStyle/>
          <a:p>
            <a:pPr algn="ctr"/>
            <a:r>
              <a:rPr lang="de-DE" dirty="0"/>
              <a:t>Am </a:t>
            </a:r>
            <a:r>
              <a:rPr lang="de-DE" dirty="0" err="1"/>
              <a:t>Sülzegraben</a:t>
            </a:r>
            <a:r>
              <a:rPr lang="de-DE" dirty="0"/>
              <a:t> 17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1CC05777-F948-FA0A-11CA-706572B4D35F}"/>
              </a:ext>
            </a:extLst>
          </p:cNvPr>
          <p:cNvSpPr txBox="1"/>
          <p:nvPr/>
        </p:nvSpPr>
        <p:spPr>
          <a:xfrm>
            <a:off x="0" y="8942573"/>
            <a:ext cx="6112701" cy="89255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marL="358775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de-DE" sz="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de-DE" sz="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Kontakt:</a:t>
            </a:r>
            <a:r>
              <a:rPr kumimoji="0" lang="de-DE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Stadt Halberstadt, Unternehmerbüro, Ina Neumann </a:t>
            </a:r>
            <a:br>
              <a:rPr kumimoji="0" lang="de-DE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de-DE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Telefon: 03941 55-1801, E-Mail: neumann@halberstadt.de</a:t>
            </a:r>
            <a:endParaRPr kumimoji="0" lang="de-DE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58775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Haftungsausschluss: </a:t>
            </a:r>
          </a:p>
          <a:p>
            <a:pPr marL="358775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Die Stadt Halberstadt übernimmt keine Gewährleistung für die Richtigkeit der Angaben. </a:t>
            </a:r>
          </a:p>
          <a:p>
            <a:pPr marL="358775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Nebenkosten und Kauf- oder Mietpreise sind nicht über die Stadt Halberstadt zu verhandeln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0A041C2D-0870-1B21-31D9-696B9901CFA9}"/>
              </a:ext>
            </a:extLst>
          </p:cNvPr>
          <p:cNvSpPr txBox="1">
            <a:spLocks/>
          </p:cNvSpPr>
          <p:nvPr/>
        </p:nvSpPr>
        <p:spPr>
          <a:xfrm>
            <a:off x="471486" y="1127639"/>
            <a:ext cx="5915025" cy="126570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rgbClr val="54BBAB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54BBAB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Halle</a:t>
            </a:r>
          </a:p>
          <a:p>
            <a:pPr marL="0" marR="0" lvl="0" indent="0" algn="ctr" defTabSz="6858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54BBAB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Privater Anbieter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10337186-F1BA-074E-8332-713E9B21123F}"/>
              </a:ext>
            </a:extLst>
          </p:cNvPr>
          <p:cNvSpPr txBox="1"/>
          <p:nvPr/>
        </p:nvSpPr>
        <p:spPr>
          <a:xfrm>
            <a:off x="471486" y="5054384"/>
            <a:ext cx="5896629" cy="324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1200" cap="none" spc="0" normalizeH="0" baseline="0" noProof="0" dirty="0">
                <a:ln>
                  <a:noFill/>
                </a:ln>
                <a:solidFill>
                  <a:srgbClr val="D60D47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Adresse</a:t>
            </a:r>
          </a:p>
          <a:p>
            <a:pPr>
              <a:defRPr/>
            </a:pPr>
            <a:r>
              <a:rPr lang="de-DE" sz="1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 </a:t>
            </a:r>
            <a:r>
              <a:rPr lang="de-DE" sz="11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Sülzegraben</a:t>
            </a:r>
            <a:r>
              <a:rPr lang="de-DE" sz="1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17</a:t>
            </a:r>
            <a:endParaRPr kumimoji="0" lang="de-DE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38820 Halberstadt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1" i="0" u="none" strike="noStrike" kern="1200" cap="none" spc="0" normalizeH="0" baseline="0" noProof="0" dirty="0">
              <a:ln>
                <a:noFill/>
              </a:ln>
              <a:solidFill>
                <a:srgbClr val="DD154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1200" cap="none" spc="0" normalizeH="0" baseline="0" noProof="0" dirty="0">
                <a:ln>
                  <a:noFill/>
                </a:ln>
                <a:solidFill>
                  <a:srgbClr val="D60D47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Lage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Gewerbegebiet Am </a:t>
            </a:r>
            <a:r>
              <a:rPr kumimoji="0" lang="de-DE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Sülzegraben</a:t>
            </a:r>
            <a:endParaRPr kumimoji="0" lang="de-DE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100" b="0" i="0" u="none" strike="noStrike" kern="1200" cap="none" spc="0" normalizeH="0" baseline="0" noProof="0" dirty="0">
              <a:ln>
                <a:noFill/>
              </a:ln>
              <a:solidFill>
                <a:srgbClr val="D60D47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1200" cap="none" spc="0" normalizeH="0" baseline="0" noProof="0" dirty="0">
                <a:ln>
                  <a:noFill/>
                </a:ln>
                <a:solidFill>
                  <a:srgbClr val="D60D47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Hallenfläche</a:t>
            </a: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srgbClr val="D60D47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							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1.200 qm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D60D47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1200" cap="none" spc="0" normalizeH="0" baseline="0" noProof="0" dirty="0">
                <a:ln>
                  <a:noFill/>
                </a:ln>
                <a:solidFill>
                  <a:srgbClr val="D60D47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Kontakt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Stadt Halberstadt, Fachbereich Stadtentwicklung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Abteilung Unternehmerbüro und Liegenschaften</a:t>
            </a:r>
            <a:b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Ina Neumann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Telefon: 03941 </a:t>
            </a: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55-1801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E-Mail:	  neumann@halberstadt.de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Besucheradresse: Domplatz 49 (Petershof | Südanbau | EG | Zimmer 105)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7C9EE56-5A73-83FE-6DBA-2F2A20C132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39623" y="2172385"/>
            <a:ext cx="3378754" cy="2534065"/>
          </a:xfrm>
          <a:prstGeom prst="rect">
            <a:avLst/>
          </a:prstGeom>
          <a:ln>
            <a:solidFill>
              <a:srgbClr val="54BBAB"/>
            </a:solidFill>
          </a:ln>
        </p:spPr>
      </p:pic>
    </p:spTree>
    <p:extLst>
      <p:ext uri="{BB962C8B-B14F-4D97-AF65-F5344CB8AC3E}">
        <p14:creationId xmlns:p14="http://schemas.microsoft.com/office/powerpoint/2010/main" val="124339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4E679E-138D-4901-AB4B-22DDA3F7E4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/>
              <a:t>Am </a:t>
            </a:r>
            <a:r>
              <a:rPr lang="de-DE" dirty="0" err="1"/>
              <a:t>Sülzegraben</a:t>
            </a:r>
            <a:r>
              <a:rPr lang="de-DE" dirty="0"/>
              <a:t> 17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9E1C00FB-610E-48E5-9AEB-575DEAE86D15}"/>
              </a:ext>
            </a:extLst>
          </p:cNvPr>
          <p:cNvSpPr txBox="1"/>
          <p:nvPr/>
        </p:nvSpPr>
        <p:spPr>
          <a:xfrm>
            <a:off x="3347616" y="1684206"/>
            <a:ext cx="3343275" cy="107664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Größe: 1.200 qm</a:t>
            </a:r>
            <a:br>
              <a:rPr lang="de-DE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Halle</a:t>
            </a:r>
          </a:p>
          <a:p>
            <a:pPr>
              <a:lnSpc>
                <a:spcPct val="150000"/>
              </a:lnSpc>
            </a:pPr>
            <a:r>
              <a:rPr lang="de-DE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Mietobjekt</a:t>
            </a:r>
          </a:p>
          <a:p>
            <a:pPr>
              <a:lnSpc>
                <a:spcPct val="150000"/>
              </a:lnSpc>
            </a:pPr>
            <a:r>
              <a:rPr lang="de-DE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Privater Anbieter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A9A43451-30EF-4885-919B-2162000217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1488" y="1388491"/>
            <a:ext cx="1730291" cy="1297718"/>
          </a:xfrm>
          <a:prstGeom prst="rect">
            <a:avLst/>
          </a:prstGeom>
          <a:ln>
            <a:solidFill>
              <a:srgbClr val="54BBAB"/>
            </a:solidFill>
          </a:ln>
          <a:effectLst/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4D48B095-0A1E-485F-A615-5313A8DA20CF}"/>
              </a:ext>
            </a:extLst>
          </p:cNvPr>
          <p:cNvSpPr/>
          <p:nvPr/>
        </p:nvSpPr>
        <p:spPr>
          <a:xfrm>
            <a:off x="471488" y="3032859"/>
            <a:ext cx="6406725" cy="58323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 b="1" dirty="0">
                <a:solidFill>
                  <a:srgbClr val="D60D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Immobilienbeschreibung</a:t>
            </a:r>
            <a:endParaRPr lang="de-DE" sz="1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Gesamtfläche					1.500 qm</a:t>
            </a:r>
          </a:p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Hallenfläche  					1.200 qm </a:t>
            </a:r>
          </a:p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Grundstücksfläche				5.681 qm</a:t>
            </a:r>
          </a:p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Fläche teilbar					ja</a:t>
            </a:r>
          </a:p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Baujahr					1995/ 1996</a:t>
            </a:r>
          </a:p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Immobilienzustand				gepflegt</a:t>
            </a:r>
          </a:p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Abmessungen					ca. 18 x 65 m und 10 x 30 m</a:t>
            </a:r>
          </a:p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Höhe						ca. 9 m</a:t>
            </a:r>
          </a:p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Eingänge					3 (Haupteingang, Nebeneingang, Hintereingang </a:t>
            </a:r>
            <a:b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						mit Tor)</a:t>
            </a:r>
          </a:p>
          <a:p>
            <a:r>
              <a:rPr lang="de-DE" sz="1100" dirty="0" err="1">
                <a:latin typeface="Arial" panose="020B0604020202020204" pitchFamily="34" charset="0"/>
                <a:cs typeface="Arial" panose="020B0604020202020204" pitchFamily="34" charset="0"/>
              </a:rPr>
              <a:t>Kranbahn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					nicht vorhanden</a:t>
            </a:r>
          </a:p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Bodenbelag					Industrieboden, im Büro Teppich</a:t>
            </a:r>
          </a:p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Zulieferungsmöglichkeit			gut für LKW befahrbar</a:t>
            </a:r>
          </a:p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Bürofläche					300 qm</a:t>
            </a:r>
            <a:b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Anzahl der Büros				4 im Bürotrakt, 2 - 4 in der Halle</a:t>
            </a:r>
            <a:b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Etagen						1 plus 2stöckiger Bürocontainer in Halle</a:t>
            </a:r>
          </a:p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Barrierefrei					ja</a:t>
            </a:r>
          </a:p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Sanitäreinrichtungen				vorhanden, inkl. Dusche</a:t>
            </a:r>
            <a:b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Soziale Räumlichkeiten 			vorhanden</a:t>
            </a:r>
          </a:p>
          <a:p>
            <a:endParaRPr lang="de-DE" sz="11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200" b="1" dirty="0">
                <a:solidFill>
                  <a:srgbClr val="D60D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Technische Infrastruktur</a:t>
            </a:r>
            <a:r>
              <a:rPr lang="de-DE" sz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Telefonanschluss				vorhanden</a:t>
            </a:r>
          </a:p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DSL/ VDSL					vorhanden</a:t>
            </a:r>
            <a:b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200" b="1" dirty="0">
                <a:solidFill>
                  <a:srgbClr val="D60D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Versorgungsinfrastruktur</a:t>
            </a:r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de-DE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Stromanschluss				vorhanden</a:t>
            </a:r>
          </a:p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Gasanschluss					vorhanden </a:t>
            </a:r>
          </a:p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Wasseranschluss				vorhanden </a:t>
            </a:r>
          </a:p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Heizung					Gasheizung </a:t>
            </a:r>
          </a:p>
          <a:p>
            <a:endParaRPr lang="de-DE" sz="1100" i="1" dirty="0"/>
          </a:p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499022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2A6AECBA-D0C5-4BE3-93F4-8049D5ED646B}"/>
              </a:ext>
            </a:extLst>
          </p:cNvPr>
          <p:cNvSpPr/>
          <p:nvPr/>
        </p:nvSpPr>
        <p:spPr>
          <a:xfrm>
            <a:off x="471488" y="2952164"/>
            <a:ext cx="60465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200" b="1" dirty="0">
                <a:solidFill>
                  <a:srgbClr val="D60D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Fotos</a:t>
            </a:r>
            <a:endParaRPr lang="de-DE" sz="1200" b="1" dirty="0">
              <a:solidFill>
                <a:srgbClr val="D60D47"/>
              </a:solidFill>
            </a:endParaRP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FED3655E-9C06-8279-74D0-A8174F0DF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31074"/>
            <a:ext cx="5915025" cy="1265704"/>
          </a:xfrm>
        </p:spPr>
        <p:txBody>
          <a:bodyPr/>
          <a:lstStyle/>
          <a:p>
            <a:pPr algn="ctr"/>
            <a:r>
              <a:rPr lang="de-DE" dirty="0"/>
              <a:t>Am </a:t>
            </a:r>
            <a:r>
              <a:rPr lang="de-DE" dirty="0" err="1"/>
              <a:t>Sülzegraben</a:t>
            </a:r>
            <a:r>
              <a:rPr lang="de-DE" dirty="0"/>
              <a:t> 17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4D0DB545-BDD3-1499-31E1-C939E90BD371}"/>
              </a:ext>
            </a:extLst>
          </p:cNvPr>
          <p:cNvSpPr txBox="1"/>
          <p:nvPr/>
        </p:nvSpPr>
        <p:spPr>
          <a:xfrm>
            <a:off x="3347616" y="1684206"/>
            <a:ext cx="3343275" cy="107664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Größe: 1.200 qm</a:t>
            </a:r>
            <a:br>
              <a:rPr lang="de-DE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Halle</a:t>
            </a:r>
          </a:p>
          <a:p>
            <a:pPr>
              <a:lnSpc>
                <a:spcPct val="150000"/>
              </a:lnSpc>
            </a:pPr>
            <a:r>
              <a:rPr lang="de-DE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Mietobjekt</a:t>
            </a:r>
          </a:p>
          <a:p>
            <a:pPr>
              <a:lnSpc>
                <a:spcPct val="150000"/>
              </a:lnSpc>
            </a:pPr>
            <a:r>
              <a:rPr lang="de-DE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Privater Anbieter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963FD0D9-EDFC-3049-E39E-7CA151444B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1488" y="1388491"/>
            <a:ext cx="1730291" cy="1297718"/>
          </a:xfrm>
          <a:prstGeom prst="rect">
            <a:avLst/>
          </a:prstGeom>
          <a:ln>
            <a:solidFill>
              <a:srgbClr val="54BBAB"/>
            </a:solidFill>
          </a:ln>
          <a:effectLst/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F3586D16-A0F7-402E-E1CE-D3A0B9B244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1488" y="3289701"/>
            <a:ext cx="2876128" cy="2157096"/>
          </a:xfrm>
          <a:prstGeom prst="rect">
            <a:avLst/>
          </a:prstGeom>
          <a:ln>
            <a:solidFill>
              <a:srgbClr val="54BBAB"/>
            </a:solidFill>
          </a:ln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id="{959BE33D-CECC-BA9C-8F17-E43A779875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29000" y="3289701"/>
            <a:ext cx="2876129" cy="2157096"/>
          </a:xfrm>
          <a:prstGeom prst="rect">
            <a:avLst/>
          </a:prstGeom>
          <a:ln>
            <a:solidFill>
              <a:srgbClr val="54BBAB"/>
            </a:solidFill>
          </a:ln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62E095CE-6D0A-AFD6-C5D4-308E7FE491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1488" y="5646914"/>
            <a:ext cx="2876127" cy="2157095"/>
          </a:xfrm>
          <a:prstGeom prst="rect">
            <a:avLst/>
          </a:prstGeom>
          <a:ln>
            <a:solidFill>
              <a:srgbClr val="54BBAB"/>
            </a:solidFill>
          </a:ln>
        </p:spPr>
      </p:pic>
      <p:pic>
        <p:nvPicPr>
          <p:cNvPr id="25" name="Grafik 24">
            <a:extLst>
              <a:ext uri="{FF2B5EF4-FFF2-40B4-BE49-F238E27FC236}">
                <a16:creationId xmlns:a16="http://schemas.microsoft.com/office/drawing/2014/main" id="{190D64B6-83D4-320F-A6CC-4A0CF931AAC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29000" y="5646914"/>
            <a:ext cx="2876125" cy="2157094"/>
          </a:xfrm>
          <a:prstGeom prst="rect">
            <a:avLst/>
          </a:prstGeom>
          <a:ln>
            <a:solidFill>
              <a:srgbClr val="54BBAB"/>
            </a:solidFill>
          </a:ln>
        </p:spPr>
      </p:pic>
    </p:spTree>
    <p:extLst>
      <p:ext uri="{BB962C8B-B14F-4D97-AF65-F5344CB8AC3E}">
        <p14:creationId xmlns:p14="http://schemas.microsoft.com/office/powerpoint/2010/main" val="15901872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2A6AECBA-D0C5-4BE3-93F4-8049D5ED646B}"/>
              </a:ext>
            </a:extLst>
          </p:cNvPr>
          <p:cNvSpPr/>
          <p:nvPr/>
        </p:nvSpPr>
        <p:spPr>
          <a:xfrm>
            <a:off x="471488" y="2952164"/>
            <a:ext cx="60465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200" b="1" dirty="0">
                <a:solidFill>
                  <a:srgbClr val="D60D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Fotos</a:t>
            </a:r>
            <a:endParaRPr lang="de-DE" sz="1200" b="1" dirty="0">
              <a:solidFill>
                <a:srgbClr val="D60D47"/>
              </a:solidFill>
            </a:endParaRP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FED3655E-9C06-8279-74D0-A8174F0DF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31074"/>
            <a:ext cx="5915025" cy="1265704"/>
          </a:xfrm>
        </p:spPr>
        <p:txBody>
          <a:bodyPr/>
          <a:lstStyle/>
          <a:p>
            <a:pPr algn="ctr"/>
            <a:r>
              <a:rPr lang="de-DE" dirty="0"/>
              <a:t>Am </a:t>
            </a:r>
            <a:r>
              <a:rPr lang="de-DE" dirty="0" err="1"/>
              <a:t>Sülzegraben</a:t>
            </a:r>
            <a:r>
              <a:rPr lang="de-DE" dirty="0"/>
              <a:t> 17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4D0DB545-BDD3-1499-31E1-C939E90BD371}"/>
              </a:ext>
            </a:extLst>
          </p:cNvPr>
          <p:cNvSpPr txBox="1"/>
          <p:nvPr/>
        </p:nvSpPr>
        <p:spPr>
          <a:xfrm>
            <a:off x="3347616" y="1684206"/>
            <a:ext cx="3343275" cy="107664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Größe: 1.200 qm</a:t>
            </a:r>
            <a:br>
              <a:rPr lang="de-DE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Halle</a:t>
            </a:r>
          </a:p>
          <a:p>
            <a:pPr>
              <a:lnSpc>
                <a:spcPct val="150000"/>
              </a:lnSpc>
            </a:pPr>
            <a:r>
              <a:rPr lang="de-DE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Mietobjekt</a:t>
            </a:r>
          </a:p>
          <a:p>
            <a:pPr>
              <a:lnSpc>
                <a:spcPct val="150000"/>
              </a:lnSpc>
            </a:pPr>
            <a:r>
              <a:rPr lang="de-DE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Privater Anbieter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963FD0D9-EDFC-3049-E39E-7CA151444B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1488" y="1388491"/>
            <a:ext cx="1730291" cy="1297718"/>
          </a:xfrm>
          <a:prstGeom prst="rect">
            <a:avLst/>
          </a:prstGeom>
          <a:ln>
            <a:solidFill>
              <a:srgbClr val="54BBAB"/>
            </a:solidFill>
          </a:ln>
          <a:effectLst/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7F987BFA-4887-9C7E-1BCE-986E4744DF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29000" y="3316844"/>
            <a:ext cx="2745686" cy="3660153"/>
          </a:xfrm>
          <a:prstGeom prst="rect">
            <a:avLst/>
          </a:prstGeom>
          <a:ln>
            <a:solidFill>
              <a:srgbClr val="54BBAB"/>
            </a:solidFill>
          </a:ln>
        </p:spPr>
      </p:pic>
      <p:pic>
        <p:nvPicPr>
          <p:cNvPr id="27" name="Grafik 26">
            <a:extLst>
              <a:ext uri="{FF2B5EF4-FFF2-40B4-BE49-F238E27FC236}">
                <a16:creationId xmlns:a16="http://schemas.microsoft.com/office/drawing/2014/main" id="{398E73C0-9789-A5E0-B41C-59977BEE7F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1488" y="3316844"/>
            <a:ext cx="2745686" cy="3660153"/>
          </a:xfrm>
          <a:prstGeom prst="rect">
            <a:avLst/>
          </a:prstGeom>
          <a:ln>
            <a:solidFill>
              <a:srgbClr val="54BBAB"/>
            </a:solidFill>
          </a:ln>
        </p:spPr>
      </p:pic>
    </p:spTree>
    <p:extLst>
      <p:ext uri="{BB962C8B-B14F-4D97-AF65-F5344CB8AC3E}">
        <p14:creationId xmlns:p14="http://schemas.microsoft.com/office/powerpoint/2010/main" val="36304208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feld 10">
            <a:extLst>
              <a:ext uri="{FF2B5EF4-FFF2-40B4-BE49-F238E27FC236}">
                <a16:creationId xmlns:a16="http://schemas.microsoft.com/office/drawing/2014/main" id="{8D764777-FD29-480B-8DCB-126E7AD23DA1}"/>
              </a:ext>
            </a:extLst>
          </p:cNvPr>
          <p:cNvSpPr txBox="1"/>
          <p:nvPr/>
        </p:nvSpPr>
        <p:spPr>
          <a:xfrm>
            <a:off x="429759" y="7960880"/>
            <a:ext cx="5835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dirty="0">
                <a:latin typeface="Arial" panose="020B0604020202020204" pitchFamily="34" charset="0"/>
                <a:cs typeface="Arial" panose="020B0604020202020204" pitchFamily="34" charset="0"/>
              </a:rPr>
              <a:t>Kartenmaterial: [ALKIS / 03/2017] © LVermGeoLSA </a:t>
            </a:r>
            <a:br>
              <a:rPr lang="pt-BR" sz="9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900" dirty="0">
                <a:latin typeface="Arial" panose="020B0604020202020204" pitchFamily="34" charset="0"/>
                <a:cs typeface="Arial" panose="020B0604020202020204" pitchFamily="34" charset="0"/>
              </a:rPr>
              <a:t>(www.lvermgeo.sachsen-anhalt.de) / A18/1-2006/2010]</a:t>
            </a:r>
            <a:endParaRPr 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A30474FA-46C2-4917-B15E-B8B690AF52F1}"/>
              </a:ext>
            </a:extLst>
          </p:cNvPr>
          <p:cNvSpPr/>
          <p:nvPr/>
        </p:nvSpPr>
        <p:spPr>
          <a:xfrm>
            <a:off x="471487" y="3030798"/>
            <a:ext cx="6219403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 b="1" dirty="0">
                <a:solidFill>
                  <a:srgbClr val="D60D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Verkehrsinfrastruktur</a:t>
            </a:r>
            <a:r>
              <a:rPr lang="de-DE" sz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Stellplätze					30</a:t>
            </a:r>
          </a:p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Bundesstraße					Anbindung zur B 79 ca. 3 km</a:t>
            </a:r>
          </a:p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						Anbindung zur B 81 ca. 4,5 km</a:t>
            </a:r>
          </a:p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Hauptbahnhof					ca. 2,5 km</a:t>
            </a:r>
          </a:p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Busanbindung					ca. 700 m </a:t>
            </a:r>
          </a:p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Straßenbahnanbindung			ca. 2,5 km</a:t>
            </a: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A7CCB988-3066-769B-6F37-5F4AC562C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31074"/>
            <a:ext cx="5915025" cy="1265704"/>
          </a:xfrm>
        </p:spPr>
        <p:txBody>
          <a:bodyPr/>
          <a:lstStyle/>
          <a:p>
            <a:pPr algn="ctr"/>
            <a:r>
              <a:rPr lang="de-DE" dirty="0"/>
              <a:t>Am </a:t>
            </a:r>
            <a:r>
              <a:rPr lang="de-DE" dirty="0" err="1"/>
              <a:t>Sülzegraben</a:t>
            </a:r>
            <a:r>
              <a:rPr lang="de-DE" dirty="0"/>
              <a:t> 17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8E314BE2-B499-9FA7-2BF7-CF5091174337}"/>
              </a:ext>
            </a:extLst>
          </p:cNvPr>
          <p:cNvSpPr txBox="1"/>
          <p:nvPr/>
        </p:nvSpPr>
        <p:spPr>
          <a:xfrm>
            <a:off x="3347616" y="1684206"/>
            <a:ext cx="3343275" cy="107664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Größe: 1.200 qm</a:t>
            </a:r>
            <a:br>
              <a:rPr lang="de-DE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Halle</a:t>
            </a:r>
          </a:p>
          <a:p>
            <a:pPr>
              <a:lnSpc>
                <a:spcPct val="150000"/>
              </a:lnSpc>
            </a:pPr>
            <a:r>
              <a:rPr lang="de-DE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Mietobjekt</a:t>
            </a:r>
          </a:p>
          <a:p>
            <a:pPr>
              <a:lnSpc>
                <a:spcPct val="150000"/>
              </a:lnSpc>
            </a:pPr>
            <a:r>
              <a:rPr lang="de-DE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Privater Anbieter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EF7A0286-C856-428A-296C-87D6B62423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1488" y="1388491"/>
            <a:ext cx="1730291" cy="1297718"/>
          </a:xfrm>
          <a:prstGeom prst="rect">
            <a:avLst/>
          </a:prstGeom>
          <a:ln>
            <a:solidFill>
              <a:srgbClr val="54BBAB"/>
            </a:solidFill>
          </a:ln>
          <a:effectLst/>
        </p:spPr>
      </p:pic>
      <p:pic>
        <p:nvPicPr>
          <p:cNvPr id="1026" name="Grafik 1">
            <a:extLst>
              <a:ext uri="{FF2B5EF4-FFF2-40B4-BE49-F238E27FC236}">
                <a16:creationId xmlns:a16="http://schemas.microsoft.com/office/drawing/2014/main" id="{252C7C01-706F-C4C3-C3DD-2564174CF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" y="4560569"/>
            <a:ext cx="4997262" cy="3400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86AB0199-125C-4A8B-B417-498E25B6A31D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3125491" y="5761612"/>
            <a:ext cx="303509" cy="451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859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490</Words>
  <Application>Microsoft Office PowerPoint</Application>
  <PresentationFormat>A4-Papier (210 x 297 mm)</PresentationFormat>
  <Paragraphs>76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5</vt:i4>
      </vt:variant>
    </vt:vector>
  </HeadingPairs>
  <TitlesOfParts>
    <vt:vector size="9" baseType="lpstr">
      <vt:lpstr>Arial</vt:lpstr>
      <vt:lpstr>Calibri</vt:lpstr>
      <vt:lpstr>Office</vt:lpstr>
      <vt:lpstr>1_Office</vt:lpstr>
      <vt:lpstr>Am Sülzegraben 17</vt:lpstr>
      <vt:lpstr>Am Sülzegraben 17</vt:lpstr>
      <vt:lpstr>Am Sülzegraben 17</vt:lpstr>
      <vt:lpstr>Am Sülzegraben 17</vt:lpstr>
      <vt:lpstr>Am Sülzegraben 17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Wesemeier, Nancy</dc:creator>
  <cp:lastModifiedBy>Neumann, Ina</cp:lastModifiedBy>
  <cp:revision>57</cp:revision>
  <dcterms:created xsi:type="dcterms:W3CDTF">2023-09-18T08:47:09Z</dcterms:created>
  <dcterms:modified xsi:type="dcterms:W3CDTF">2026-08-14T04:38:10Z</dcterms:modified>
</cp:coreProperties>
</file>