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7"/>
  </p:notesMasterIdLst>
  <p:sldIdLst>
    <p:sldId id="256" r:id="rId2"/>
    <p:sldId id="258" r:id="rId3"/>
    <p:sldId id="259" r:id="rId4"/>
    <p:sldId id="260" r:id="rId5"/>
    <p:sldId id="261" r:id="rId6"/>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BAB"/>
    <a:srgbClr val="D60D47"/>
    <a:srgbClr val="DA1C52"/>
    <a:srgbClr val="332358"/>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p:scale>
          <a:sx n="99" d="100"/>
          <a:sy n="99" d="100"/>
        </p:scale>
        <p:origin x="1915" y="-12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6E96F8-59E4-462C-B54B-A4F32E63C03D}" type="datetimeFigureOut">
              <a:rPr lang="de-DE" smtClean="0"/>
              <a:t>20.03.2026</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A5606B-D3D7-41A8-A2FD-906E0A7B24BB}" type="slidenum">
              <a:rPr lang="de-DE" smtClean="0"/>
              <a:t>‹Nr.›</a:t>
            </a:fld>
            <a:endParaRPr lang="de-DE"/>
          </a:p>
        </p:txBody>
      </p:sp>
    </p:spTree>
    <p:extLst>
      <p:ext uri="{BB962C8B-B14F-4D97-AF65-F5344CB8AC3E}">
        <p14:creationId xmlns:p14="http://schemas.microsoft.com/office/powerpoint/2010/main" val="73980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7" y="3248026"/>
            <a:ext cx="5915025" cy="541972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Rechteck 7">
            <a:extLst>
              <a:ext uri="{FF2B5EF4-FFF2-40B4-BE49-F238E27FC236}">
                <a16:creationId xmlns:a16="http://schemas.microsoft.com/office/drawing/2014/main" id="{6E08E88A-DA09-48A8-B209-FAD3A0F0DBBF}"/>
              </a:ext>
            </a:extLst>
          </p:cNvPr>
          <p:cNvSpPr/>
          <p:nvPr userDrawn="1"/>
        </p:nvSpPr>
        <p:spPr>
          <a:xfrm>
            <a:off x="0" y="2457595"/>
            <a:ext cx="6858000" cy="2495405"/>
          </a:xfrm>
          <a:prstGeom prst="rect">
            <a:avLst/>
          </a:prstGeom>
          <a:solidFill>
            <a:srgbClr val="332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667101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7" y="3684942"/>
            <a:ext cx="5915025" cy="498280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Rechteck 7">
            <a:extLst>
              <a:ext uri="{FF2B5EF4-FFF2-40B4-BE49-F238E27FC236}">
                <a16:creationId xmlns:a16="http://schemas.microsoft.com/office/drawing/2014/main" id="{6E08E88A-DA09-48A8-B209-FAD3A0F0DBBF}"/>
              </a:ext>
            </a:extLst>
          </p:cNvPr>
          <p:cNvSpPr/>
          <p:nvPr userDrawn="1"/>
        </p:nvSpPr>
        <p:spPr>
          <a:xfrm>
            <a:off x="-1" y="1733695"/>
            <a:ext cx="6858000" cy="1514331"/>
          </a:xfrm>
          <a:prstGeom prst="rect">
            <a:avLst/>
          </a:prstGeom>
          <a:solidFill>
            <a:srgbClr val="332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487511"/>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356027358"/>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0594" y="1537550"/>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0593" y="3019466"/>
            <a:ext cx="2901255" cy="532218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3486153" y="1537550"/>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0970" y="3046267"/>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1">
            <a:extLst>
              <a:ext uri="{FF2B5EF4-FFF2-40B4-BE49-F238E27FC236}">
                <a16:creationId xmlns:a16="http://schemas.microsoft.com/office/drawing/2014/main" id="{B8D53670-8440-4C62-AF5E-C284038BCFF2}"/>
              </a:ext>
            </a:extLst>
          </p:cNvPr>
          <p:cNvSpPr>
            <a:spLocks noGrp="1"/>
          </p:cNvSpPr>
          <p:nvPr>
            <p:ph type="title"/>
          </p:nvPr>
        </p:nvSpPr>
        <p:spPr>
          <a:xfrm>
            <a:off x="471488" y="31074"/>
            <a:ext cx="5915025" cy="1265704"/>
          </a:xfrm>
        </p:spPr>
        <p:txBody>
          <a:bodyPr/>
          <a:lstStyle/>
          <a:p>
            <a:r>
              <a:rPr lang="de-DE"/>
              <a:t>Mastertitelformat bearbeiten</a:t>
            </a:r>
            <a:endParaRPr lang="en-US" dirty="0"/>
          </a:p>
        </p:txBody>
      </p:sp>
    </p:spTree>
    <p:extLst>
      <p:ext uri="{BB962C8B-B14F-4D97-AF65-F5344CB8AC3E}">
        <p14:creationId xmlns:p14="http://schemas.microsoft.com/office/powerpoint/2010/main" val="2631125777"/>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31074"/>
            <a:ext cx="5915025" cy="1265704"/>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471488" y="1551188"/>
            <a:ext cx="5915025" cy="705803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79FC1B5-EC1F-49DC-A191-F1E0AB07995E}" type="datetime1">
              <a:rPr lang="de-DE" smtClean="0"/>
              <a:t>20.03.2026</a:t>
            </a:fld>
            <a:r>
              <a:rPr lang="de-DE"/>
              <a:t> </a:t>
            </a:r>
            <a:endParaRPr lang="de-DE"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‹Nr.›</a:t>
            </a:fld>
            <a:endParaRPr lang="en-US" dirty="0"/>
          </a:p>
        </p:txBody>
      </p:sp>
      <p:sp>
        <p:nvSpPr>
          <p:cNvPr id="7" name="Rechteck 6">
            <a:extLst>
              <a:ext uri="{FF2B5EF4-FFF2-40B4-BE49-F238E27FC236}">
                <a16:creationId xmlns:a16="http://schemas.microsoft.com/office/drawing/2014/main" id="{064BFC1F-B5F5-4F8A-8BAD-3391DC19F00C}"/>
              </a:ext>
            </a:extLst>
          </p:cNvPr>
          <p:cNvSpPr/>
          <p:nvPr userDrawn="1"/>
        </p:nvSpPr>
        <p:spPr>
          <a:xfrm>
            <a:off x="0" y="8922281"/>
            <a:ext cx="6858000" cy="983720"/>
          </a:xfrm>
          <a:prstGeom prst="rect">
            <a:avLst/>
          </a:prstGeom>
          <a:solidFill>
            <a:srgbClr val="DA1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indent="0" algn="l"/>
            <a:endParaRPr lang="de-DE" sz="900" dirty="0">
              <a:solidFill>
                <a:schemeClr val="bg1"/>
              </a:solidFill>
            </a:endParaRPr>
          </a:p>
        </p:txBody>
      </p:sp>
      <p:cxnSp>
        <p:nvCxnSpPr>
          <p:cNvPr id="10" name="Gerader Verbinder 9">
            <a:extLst>
              <a:ext uri="{FF2B5EF4-FFF2-40B4-BE49-F238E27FC236}">
                <a16:creationId xmlns:a16="http://schemas.microsoft.com/office/drawing/2014/main" id="{1557FA43-B3E6-4181-9F28-A34B0E4F0D4D}"/>
              </a:ext>
            </a:extLst>
          </p:cNvPr>
          <p:cNvCxnSpPr>
            <a:cxnSpLocks/>
          </p:cNvCxnSpPr>
          <p:nvPr userDrawn="1"/>
        </p:nvCxnSpPr>
        <p:spPr>
          <a:xfrm>
            <a:off x="299041" y="1073002"/>
            <a:ext cx="6085994" cy="0"/>
          </a:xfrm>
          <a:prstGeom prst="line">
            <a:avLst/>
          </a:prstGeom>
          <a:ln w="19050">
            <a:solidFill>
              <a:srgbClr val="54BBAB"/>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F9D272C-3F4B-40ED-904A-464B940750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59048" y="9208366"/>
            <a:ext cx="925987" cy="411550"/>
          </a:xfrm>
          <a:prstGeom prst="rect">
            <a:avLst/>
          </a:prstGeom>
        </p:spPr>
      </p:pic>
    </p:spTree>
    <p:extLst>
      <p:ext uri="{BB962C8B-B14F-4D97-AF65-F5344CB8AC3E}">
        <p14:creationId xmlns:p14="http://schemas.microsoft.com/office/powerpoint/2010/main" val="3117655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8" r:id="rId3"/>
    <p:sldLayoutId id="2147483661" r:id="rId4"/>
  </p:sldLayoutIdLst>
  <p:hf sldNum="0" hdr="0" ftr="0"/>
  <p:txStyles>
    <p:titleStyle>
      <a:lvl1pPr algn="l" defTabSz="685800" rtl="0" eaLnBrk="1" latinLnBrk="0" hangingPunct="1">
        <a:lnSpc>
          <a:spcPct val="90000"/>
        </a:lnSpc>
        <a:spcBef>
          <a:spcPct val="0"/>
        </a:spcBef>
        <a:buNone/>
        <a:defRPr sz="3300" kern="1200">
          <a:solidFill>
            <a:srgbClr val="54BBA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rkadiusz.szczesniak@halberstadt.de"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arkadiusz.szczesniak@halberstadt.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arkadiusz.szczesniak@halberstadt.d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arkadiusz.szczesniak@halberstadt.d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arkadiusz.szczesniak@halberstadt.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E679E-138D-4901-AB4B-22DDA3F7E4EA}"/>
              </a:ext>
            </a:extLst>
          </p:cNvPr>
          <p:cNvSpPr>
            <a:spLocks noGrp="1"/>
          </p:cNvSpPr>
          <p:nvPr>
            <p:ph type="title"/>
          </p:nvPr>
        </p:nvSpPr>
        <p:spPr>
          <a:xfrm>
            <a:off x="485772" y="340368"/>
            <a:ext cx="5915025" cy="1265704"/>
          </a:xfrm>
        </p:spPr>
        <p:txBody>
          <a:bodyPr anchor="t">
            <a:noAutofit/>
          </a:bodyPr>
          <a:lstStyle/>
          <a:p>
            <a:pPr algn="ctr"/>
            <a:r>
              <a:rPr lang="de-DE" sz="2400" dirty="0"/>
              <a:t>Industriepark – Ost Halberstadt</a:t>
            </a:r>
            <a:br>
              <a:rPr lang="de-DE" sz="2400" dirty="0"/>
            </a:br>
            <a:r>
              <a:rPr lang="de-DE" sz="2400" dirty="0"/>
              <a:t>Osttangente</a:t>
            </a:r>
          </a:p>
        </p:txBody>
      </p:sp>
      <p:sp>
        <p:nvSpPr>
          <p:cNvPr id="5" name="Textfeld 4">
            <a:extLst>
              <a:ext uri="{FF2B5EF4-FFF2-40B4-BE49-F238E27FC236}">
                <a16:creationId xmlns:a16="http://schemas.microsoft.com/office/drawing/2014/main" id="{1CC05777-F948-FA0A-11CA-706572B4D35F}"/>
              </a:ext>
            </a:extLst>
          </p:cNvPr>
          <p:cNvSpPr txBox="1"/>
          <p:nvPr/>
        </p:nvSpPr>
        <p:spPr>
          <a:xfrm>
            <a:off x="0" y="8967239"/>
            <a:ext cx="6112701" cy="400110"/>
          </a:xfrm>
          <a:prstGeom prst="rect">
            <a:avLst/>
          </a:prstGeom>
          <a:noFill/>
        </p:spPr>
        <p:txBody>
          <a:bodyPr wrap="square" anchor="t">
            <a:spAutoFit/>
          </a:bodyPr>
          <a:lstStyle/>
          <a:p>
            <a:pPr marL="358775"/>
            <a:r>
              <a:rPr lang="de-DE" sz="1000" b="1" dirty="0">
                <a:solidFill>
                  <a:schemeClr val="bg1"/>
                </a:solidFill>
                <a:latin typeface="Arial" panose="020B0604020202020204" pitchFamily="34" charset="0"/>
                <a:cs typeface="Arial" panose="020B0604020202020204" pitchFamily="34" charset="0"/>
              </a:rPr>
              <a:t>Kontakt:</a:t>
            </a:r>
            <a:r>
              <a:rPr lang="de-DE" sz="1000" dirty="0">
                <a:solidFill>
                  <a:schemeClr val="bg1"/>
                </a:solidFill>
                <a:latin typeface="Arial" panose="020B0604020202020204" pitchFamily="34" charset="0"/>
                <a:cs typeface="Arial" panose="020B0604020202020204" pitchFamily="34" charset="0"/>
              </a:rPr>
              <a:t> Stadt Halberstadt, Unternehmerbüro und Liegenschaften, Arkadius Szczesniak</a:t>
            </a:r>
            <a:br>
              <a:rPr lang="de-DE" sz="1000" dirty="0">
                <a:solidFill>
                  <a:schemeClr val="bg1"/>
                </a:solidFill>
                <a:latin typeface="Arial" panose="020B0604020202020204" pitchFamily="34" charset="0"/>
                <a:cs typeface="Arial" panose="020B0604020202020204" pitchFamily="34" charset="0"/>
              </a:rPr>
            </a:br>
            <a:r>
              <a:rPr lang="de-DE" sz="1000" dirty="0">
                <a:solidFill>
                  <a:schemeClr val="bg1"/>
                </a:solidFill>
                <a:latin typeface="Arial" panose="020B0604020202020204" pitchFamily="34" charset="0"/>
                <a:cs typeface="Arial" panose="020B0604020202020204" pitchFamily="34" charset="0"/>
              </a:rPr>
              <a:t>                Telefon: 03941/ 55-1245  E-Mail: </a:t>
            </a:r>
            <a:r>
              <a:rPr lang="de-DE" sz="1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arkadiusz.szczesniak@halberstadt.de</a:t>
            </a:r>
            <a:endParaRPr lang="de-DE" sz="1000" dirty="0">
              <a:solidFill>
                <a:schemeClr val="bg1"/>
              </a:solidFill>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0A041C2D-0870-1B21-31D9-696B9901CFA9}"/>
              </a:ext>
            </a:extLst>
          </p:cNvPr>
          <p:cNvSpPr txBox="1">
            <a:spLocks/>
          </p:cNvSpPr>
          <p:nvPr/>
        </p:nvSpPr>
        <p:spPr>
          <a:xfrm>
            <a:off x="471486" y="1127639"/>
            <a:ext cx="5915025" cy="1265704"/>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rgbClr val="54BBAB"/>
                </a:solidFill>
                <a:latin typeface="Arial" panose="020B0604020202020204" pitchFamily="34" charset="0"/>
                <a:ea typeface="+mj-ea"/>
                <a:cs typeface="Arial" panose="020B0604020202020204" pitchFamily="34" charset="0"/>
              </a:defRPr>
            </a:lvl1pPr>
          </a:lstStyle>
          <a:p>
            <a:pPr algn="ctr">
              <a:lnSpc>
                <a:spcPct val="150000"/>
              </a:lnSpc>
            </a:pPr>
            <a:r>
              <a:rPr lang="de-DE" sz="1600" b="1" dirty="0"/>
              <a:t>Industriefläche/ Kommunaler Eigentümer</a:t>
            </a:r>
          </a:p>
        </p:txBody>
      </p:sp>
      <p:sp>
        <p:nvSpPr>
          <p:cNvPr id="8" name="Rechteck 7">
            <a:extLst>
              <a:ext uri="{FF2B5EF4-FFF2-40B4-BE49-F238E27FC236}">
                <a16:creationId xmlns:a16="http://schemas.microsoft.com/office/drawing/2014/main" id="{283BA218-426C-73D8-5A1D-CB50E1D0BA72}"/>
              </a:ext>
            </a:extLst>
          </p:cNvPr>
          <p:cNvSpPr/>
          <p:nvPr/>
        </p:nvSpPr>
        <p:spPr>
          <a:xfrm>
            <a:off x="1271586" y="2129566"/>
            <a:ext cx="4296427" cy="2517731"/>
          </a:xfrm>
          <a:prstGeom prst="rect">
            <a:avLst/>
          </a:prstGeom>
          <a:solidFill>
            <a:schemeClr val="bg1"/>
          </a:solidFill>
          <a:ln>
            <a:solidFill>
              <a:srgbClr val="54BB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0337186-F1BA-074E-8332-713E9B21123F}"/>
              </a:ext>
            </a:extLst>
          </p:cNvPr>
          <p:cNvSpPr txBox="1"/>
          <p:nvPr/>
        </p:nvSpPr>
        <p:spPr>
          <a:xfrm>
            <a:off x="471486" y="5054384"/>
            <a:ext cx="5896629" cy="3901068"/>
          </a:xfrm>
          <a:prstGeom prst="rect">
            <a:avLst/>
          </a:prstGeom>
          <a:noFill/>
        </p:spPr>
        <p:txBody>
          <a:bodyPr wrap="square" rtlCol="0">
            <a:spAutoFit/>
          </a:bodyPr>
          <a:lstStyle/>
          <a:p>
            <a:r>
              <a:rPr lang="de-DE" sz="1200" b="1" dirty="0">
                <a:solidFill>
                  <a:srgbClr val="D60D47"/>
                </a:solidFill>
                <a:latin typeface="Arial" panose="020B0604020202020204" pitchFamily="34" charset="0"/>
                <a:cs typeface="Arial" panose="020B0604020202020204" pitchFamily="34" charset="0"/>
              </a:rPr>
              <a:t>Adresse</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38820 Halberstadt/ Industriepark – Ost (Osttangente)</a:t>
            </a:r>
          </a:p>
          <a:p>
            <a:endParaRPr lang="de-DE" sz="1050" b="1" dirty="0">
              <a:solidFill>
                <a:srgbClr val="DD154E"/>
              </a:solidFill>
              <a:latin typeface="Arial" panose="020B0604020202020204" pitchFamily="34" charset="0"/>
              <a:cs typeface="Arial" panose="020B0604020202020204" pitchFamily="34" charset="0"/>
            </a:endParaRPr>
          </a:p>
          <a:p>
            <a:r>
              <a:rPr lang="de-DE" sz="1200" b="1" dirty="0">
                <a:solidFill>
                  <a:srgbClr val="D60D47"/>
                </a:solidFill>
                <a:latin typeface="Arial" panose="020B0604020202020204" pitchFamily="34" charset="0"/>
                <a:cs typeface="Arial" panose="020B0604020202020204" pitchFamily="34" charset="0"/>
              </a:rPr>
              <a:t>Lage</a:t>
            </a:r>
            <a:br>
              <a:rPr lang="de-DE" sz="1200" b="1" dirty="0">
                <a:solidFill>
                  <a:srgbClr val="D60D47"/>
                </a:solidFill>
                <a:latin typeface="Arial" panose="020B0604020202020204" pitchFamily="34" charset="0"/>
                <a:cs typeface="Arial" panose="020B0604020202020204" pitchFamily="34" charset="0"/>
              </a:rPr>
            </a:br>
            <a:br>
              <a:rPr lang="de-DE" sz="1200" b="1" dirty="0">
                <a:solidFill>
                  <a:srgbClr val="D60D47"/>
                </a:solidFill>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in Nähe der B 81/ nördlichen Bereich Industriepark - Ost</a:t>
            </a:r>
            <a:br>
              <a:rPr lang="de-DE" sz="1200" b="1" dirty="0">
                <a:solidFill>
                  <a:srgbClr val="D60D47"/>
                </a:solidFill>
                <a:latin typeface="Arial" panose="020B0604020202020204" pitchFamily="34" charset="0"/>
                <a:cs typeface="Arial" panose="020B0604020202020204" pitchFamily="34" charset="0"/>
              </a:rPr>
            </a:br>
            <a:endParaRPr lang="de-DE" sz="1200" dirty="0">
              <a:solidFill>
                <a:srgbClr val="D60D47"/>
              </a:solidFill>
              <a:latin typeface="Arial" panose="020B0604020202020204" pitchFamily="34" charset="0"/>
              <a:cs typeface="Arial" panose="020B0604020202020204" pitchFamily="34" charset="0"/>
            </a:endParaRPr>
          </a:p>
          <a:p>
            <a:r>
              <a:rPr lang="de-DE" sz="1200" b="1" dirty="0">
                <a:solidFill>
                  <a:srgbClr val="D60D47"/>
                </a:solidFill>
                <a:latin typeface="Arial" panose="020B0604020202020204" pitchFamily="34" charset="0"/>
                <a:cs typeface="Arial" panose="020B0604020202020204" pitchFamily="34" charset="0"/>
              </a:rPr>
              <a:t>Gesamtfläche</a:t>
            </a:r>
            <a:r>
              <a:rPr lang="de-DE" sz="1200" dirty="0">
                <a:solidFill>
                  <a:srgbClr val="D60D47"/>
                </a:solidFill>
                <a:latin typeface="Arial" panose="020B0604020202020204" pitchFamily="34" charset="0"/>
                <a:cs typeface="Arial" panose="020B0604020202020204" pitchFamily="34" charset="0"/>
              </a:rPr>
              <a:t>	</a:t>
            </a:r>
          </a:p>
          <a:p>
            <a:br>
              <a:rPr lang="de-DE" sz="105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ca. 50.000 qm</a:t>
            </a:r>
            <a:r>
              <a:rPr lang="de-DE" sz="1200" dirty="0">
                <a:solidFill>
                  <a:srgbClr val="D60D47"/>
                </a:solidFill>
                <a:latin typeface="Arial" panose="020B0604020202020204" pitchFamily="34" charset="0"/>
                <a:cs typeface="Arial" panose="020B0604020202020204" pitchFamily="34" charset="0"/>
              </a:rPr>
              <a:t>							</a:t>
            </a:r>
          </a:p>
          <a:p>
            <a:endParaRPr lang="de-DE" sz="1050" dirty="0">
              <a:solidFill>
                <a:srgbClr val="D60D47"/>
              </a:solidFill>
              <a:latin typeface="Arial" panose="020B0604020202020204" pitchFamily="34" charset="0"/>
              <a:cs typeface="Arial" panose="020B0604020202020204" pitchFamily="34" charset="0"/>
            </a:endParaRPr>
          </a:p>
          <a:p>
            <a:r>
              <a:rPr lang="de-DE" sz="1200" b="1" dirty="0">
                <a:solidFill>
                  <a:srgbClr val="D60D47"/>
                </a:solidFill>
                <a:latin typeface="Arial" panose="020B0604020202020204" pitchFamily="34" charset="0"/>
                <a:cs typeface="Arial" panose="020B0604020202020204" pitchFamily="34" charset="0"/>
              </a:rPr>
              <a:t>Kontakt</a:t>
            </a:r>
          </a:p>
          <a:p>
            <a:r>
              <a:rPr lang="de-DE" sz="1200" dirty="0">
                <a:latin typeface="Arial" panose="020B0604020202020204" pitchFamily="34" charset="0"/>
                <a:cs typeface="Arial" panose="020B0604020202020204" pitchFamily="34" charset="0"/>
              </a:rPr>
              <a:t>Stadt Halberstadt, </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Fachbereich Stadtentwicklung</a:t>
            </a:r>
          </a:p>
          <a:p>
            <a:r>
              <a:rPr lang="de-DE" sz="1200" dirty="0">
                <a:latin typeface="Arial" panose="020B0604020202020204" pitchFamily="34" charset="0"/>
                <a:cs typeface="Arial" panose="020B0604020202020204" pitchFamily="34" charset="0"/>
              </a:rPr>
              <a:t>Abteilung Unternehmerbüro und Liegenschaften</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Arkadius Szczesniak</a:t>
            </a:r>
          </a:p>
          <a:p>
            <a:r>
              <a:rPr lang="de-DE" sz="1200" dirty="0">
                <a:latin typeface="Arial" panose="020B0604020202020204" pitchFamily="34" charset="0"/>
                <a:cs typeface="Arial" panose="020B0604020202020204" pitchFamily="34" charset="0"/>
              </a:rPr>
              <a:t>Telefon: 03941 </a:t>
            </a:r>
            <a:r>
              <a:rPr lang="fr-FR" sz="1200" dirty="0">
                <a:latin typeface="Arial" panose="020B0604020202020204" pitchFamily="34" charset="0"/>
                <a:cs typeface="Arial" panose="020B0604020202020204" pitchFamily="34" charset="0"/>
              </a:rPr>
              <a:t>55 1245</a:t>
            </a:r>
          </a:p>
          <a:p>
            <a:r>
              <a:rPr lang="fr-FR" sz="1200" dirty="0">
                <a:latin typeface="Arial" panose="020B0604020202020204" pitchFamily="34" charset="0"/>
                <a:cs typeface="Arial" panose="020B0604020202020204" pitchFamily="34" charset="0"/>
              </a:rPr>
              <a:t>Mail:	</a:t>
            </a:r>
            <a:r>
              <a:rPr lang="fr-FR" sz="1200" dirty="0">
                <a:latin typeface="Arial" panose="020B0604020202020204" pitchFamily="34" charset="0"/>
                <a:cs typeface="Arial" panose="020B0604020202020204" pitchFamily="34" charset="0"/>
                <a:hlinkClick r:id="rId2"/>
              </a:rPr>
              <a:t>arkadiusz.szczesniak@halberstadt.de</a:t>
            </a:r>
            <a:endParaRPr lang="fr-FR"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Besucheradresse: Domplatz 49 (Petershof | Südanbau | EG )</a:t>
            </a:r>
          </a:p>
        </p:txBody>
      </p:sp>
      <p:pic>
        <p:nvPicPr>
          <p:cNvPr id="3" name="Grafik 2">
            <a:extLst>
              <a:ext uri="{FF2B5EF4-FFF2-40B4-BE49-F238E27FC236}">
                <a16:creationId xmlns:a16="http://schemas.microsoft.com/office/drawing/2014/main" id="{494EECC3-2198-AB42-A340-3536D7168714}"/>
              </a:ext>
            </a:extLst>
          </p:cNvPr>
          <p:cNvPicPr>
            <a:picLocks noChangeAspect="1"/>
          </p:cNvPicPr>
          <p:nvPr/>
        </p:nvPicPr>
        <p:blipFill>
          <a:blip r:embed="rId3"/>
          <a:stretch>
            <a:fillRect/>
          </a:stretch>
        </p:blipFill>
        <p:spPr>
          <a:xfrm>
            <a:off x="1146222" y="2078803"/>
            <a:ext cx="4565556" cy="2632934"/>
          </a:xfrm>
          <a:prstGeom prst="rect">
            <a:avLst/>
          </a:prstGeom>
        </p:spPr>
      </p:pic>
      <p:pic>
        <p:nvPicPr>
          <p:cNvPr id="4" name="Grafik 3">
            <a:extLst>
              <a:ext uri="{FF2B5EF4-FFF2-40B4-BE49-F238E27FC236}">
                <a16:creationId xmlns:a16="http://schemas.microsoft.com/office/drawing/2014/main" id="{70EA3D2C-D1F4-8FC7-8AF7-98C3443D4EDB}"/>
              </a:ext>
            </a:extLst>
          </p:cNvPr>
          <p:cNvPicPr/>
          <p:nvPr/>
        </p:nvPicPr>
        <p:blipFill>
          <a:blip r:embed="rId4"/>
          <a:stretch>
            <a:fillRect/>
          </a:stretch>
        </p:blipFill>
        <p:spPr>
          <a:xfrm>
            <a:off x="2625578" y="2748630"/>
            <a:ext cx="328930" cy="535940"/>
          </a:xfrm>
          <a:prstGeom prst="rect">
            <a:avLst/>
          </a:prstGeom>
        </p:spPr>
      </p:pic>
    </p:spTree>
    <p:extLst>
      <p:ext uri="{BB962C8B-B14F-4D97-AF65-F5344CB8AC3E}">
        <p14:creationId xmlns:p14="http://schemas.microsoft.com/office/powerpoint/2010/main" val="1243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6FFC6CC-BC48-83C4-2C0A-FD8C633199AD}"/>
              </a:ext>
            </a:extLst>
          </p:cNvPr>
          <p:cNvSpPr txBox="1"/>
          <p:nvPr/>
        </p:nvSpPr>
        <p:spPr>
          <a:xfrm>
            <a:off x="3638813" y="1838284"/>
            <a:ext cx="3175001" cy="1076641"/>
          </a:xfrm>
          <a:prstGeom prst="rect">
            <a:avLst/>
          </a:prstGeom>
          <a:noFill/>
        </p:spPr>
        <p:txBody>
          <a:bodyPr wrap="square" lIns="0" rtlCol="0">
            <a:spAutoFit/>
          </a:bodyPr>
          <a:lstStyle/>
          <a:p>
            <a:pPr>
              <a:lnSpc>
                <a:spcPct val="150000"/>
              </a:lnSpc>
            </a:pPr>
            <a:r>
              <a:rPr lang="de-DE" sz="1100" dirty="0">
                <a:solidFill>
                  <a:schemeClr val="bg1"/>
                </a:solidFill>
                <a:latin typeface="Arial" panose="020B0604020202020204" pitchFamily="34" charset="0"/>
                <a:cs typeface="Arial" panose="020B0604020202020204" pitchFamily="34" charset="0"/>
              </a:rPr>
              <a:t>Größe: ca. 50.000 qm</a:t>
            </a:r>
            <a:br>
              <a:rPr lang="de-DE" sz="1100" dirty="0">
                <a:solidFill>
                  <a:schemeClr val="bg1"/>
                </a:solidFill>
                <a:latin typeface="Arial" panose="020B0604020202020204" pitchFamily="34" charset="0"/>
                <a:cs typeface="Arial" panose="020B0604020202020204" pitchFamily="34" charset="0"/>
              </a:rPr>
            </a:br>
            <a:r>
              <a:rPr lang="de-DE" sz="1100" dirty="0">
                <a:solidFill>
                  <a:schemeClr val="bg1"/>
                </a:solidFill>
                <a:latin typeface="Arial" panose="020B0604020202020204" pitchFamily="34" charset="0"/>
                <a:cs typeface="Arial" panose="020B0604020202020204" pitchFamily="34" charset="0"/>
              </a:rPr>
              <a:t>Industriefläche/ Greenfield</a:t>
            </a:r>
          </a:p>
          <a:p>
            <a:pPr>
              <a:lnSpc>
                <a:spcPct val="150000"/>
              </a:lnSpc>
            </a:pPr>
            <a:r>
              <a:rPr lang="de-DE" sz="1100" dirty="0">
                <a:solidFill>
                  <a:schemeClr val="bg1"/>
                </a:solidFill>
                <a:latin typeface="Arial" panose="020B0604020202020204" pitchFamily="34" charset="0"/>
                <a:cs typeface="Arial" panose="020B0604020202020204" pitchFamily="34" charset="0"/>
              </a:rPr>
              <a:t>Kauf</a:t>
            </a:r>
          </a:p>
          <a:p>
            <a:pPr>
              <a:lnSpc>
                <a:spcPct val="150000"/>
              </a:lnSpc>
            </a:pPr>
            <a:r>
              <a:rPr lang="de-DE" sz="1100" dirty="0">
                <a:solidFill>
                  <a:schemeClr val="bg1"/>
                </a:solidFill>
                <a:latin typeface="Arial" panose="020B0604020202020204" pitchFamily="34" charset="0"/>
                <a:cs typeface="Arial" panose="020B0604020202020204" pitchFamily="34" charset="0"/>
              </a:rPr>
              <a:t>kommunaler Eigentümer</a:t>
            </a:r>
          </a:p>
        </p:txBody>
      </p:sp>
      <p:pic>
        <p:nvPicPr>
          <p:cNvPr id="4" name="Grafik 3">
            <a:extLst>
              <a:ext uri="{FF2B5EF4-FFF2-40B4-BE49-F238E27FC236}">
                <a16:creationId xmlns:a16="http://schemas.microsoft.com/office/drawing/2014/main" id="{8409D6DA-AD8B-C4AF-7854-1BB2ECB59011}"/>
              </a:ext>
            </a:extLst>
          </p:cNvPr>
          <p:cNvPicPr>
            <a:picLocks noChangeAspect="1"/>
          </p:cNvPicPr>
          <p:nvPr/>
        </p:nvPicPr>
        <p:blipFill>
          <a:blip r:embed="rId2"/>
          <a:stretch>
            <a:fillRect/>
          </a:stretch>
        </p:blipFill>
        <p:spPr>
          <a:xfrm>
            <a:off x="471486" y="1303921"/>
            <a:ext cx="2747702" cy="1678488"/>
          </a:xfrm>
          <a:prstGeom prst="rect">
            <a:avLst/>
          </a:prstGeom>
        </p:spPr>
      </p:pic>
      <p:sp>
        <p:nvSpPr>
          <p:cNvPr id="9" name="Textfeld 8">
            <a:extLst>
              <a:ext uri="{FF2B5EF4-FFF2-40B4-BE49-F238E27FC236}">
                <a16:creationId xmlns:a16="http://schemas.microsoft.com/office/drawing/2014/main" id="{98B1A551-1FB1-BBD2-7C45-7945519DBA56}"/>
              </a:ext>
            </a:extLst>
          </p:cNvPr>
          <p:cNvSpPr txBox="1"/>
          <p:nvPr/>
        </p:nvSpPr>
        <p:spPr>
          <a:xfrm>
            <a:off x="372649" y="3370430"/>
            <a:ext cx="6112701" cy="2123658"/>
          </a:xfrm>
          <a:prstGeom prst="rect">
            <a:avLst/>
          </a:prstGeom>
          <a:noFill/>
        </p:spPr>
        <p:txBody>
          <a:bodyPr wrap="square">
            <a:spAutoFit/>
          </a:bodyPr>
          <a:lstStyle/>
          <a:p>
            <a:r>
              <a:rPr lang="de-DE" sz="1200" dirty="0">
                <a:latin typeface="Arial" panose="020B0604020202020204" pitchFamily="34" charset="0"/>
                <a:cs typeface="Arial" panose="020B0604020202020204" pitchFamily="34" charset="0"/>
              </a:rPr>
              <a:t>Halberstadt - die Kreisstadt des Landkreises Harz - liegt zentral in Deutschland südlich im Bundesland Sachsen-Anhalt und ist eingebettet in das nördliche Harzvorland. </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Mit rund 40.000 Einwohnern ist die Stadt ein Wirtschaftsstandort mit echter Zukunftskraft – ein Ort, an dem Potenzial nicht nur vorhanden ist, sondern aktiv in Wachstum, Innovation und unternehmerischen Erfolg verwandelt wird. </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Über die Bundesstraßen B79 und B81 sowie die Autobahn A36 ist Halberstadt sowohl aus Richtung Wolfenbüttel, Magdeburg als auch aus dem Harzgebiet verkehrstechnisch hervorragend angebunden. Diese Lage macht Halberstadt zu einem wichtigen regionalen Zentrum für Wirtschaft, Bildung und Tourismus.</a:t>
            </a:r>
          </a:p>
        </p:txBody>
      </p:sp>
      <p:pic>
        <p:nvPicPr>
          <p:cNvPr id="11" name="Grafik 10">
            <a:extLst>
              <a:ext uri="{FF2B5EF4-FFF2-40B4-BE49-F238E27FC236}">
                <a16:creationId xmlns:a16="http://schemas.microsoft.com/office/drawing/2014/main" id="{2D3E7B2D-CC8C-0F82-D7E9-566AC8E42C35}"/>
              </a:ext>
            </a:extLst>
          </p:cNvPr>
          <p:cNvPicPr>
            <a:picLocks noChangeAspect="1"/>
          </p:cNvPicPr>
          <p:nvPr/>
        </p:nvPicPr>
        <p:blipFill>
          <a:blip r:embed="rId3"/>
          <a:stretch>
            <a:fillRect/>
          </a:stretch>
        </p:blipFill>
        <p:spPr>
          <a:xfrm>
            <a:off x="485772" y="5544888"/>
            <a:ext cx="5654001" cy="3337071"/>
          </a:xfrm>
          <a:prstGeom prst="rect">
            <a:avLst/>
          </a:prstGeom>
        </p:spPr>
      </p:pic>
      <p:sp>
        <p:nvSpPr>
          <p:cNvPr id="15" name="Titel 1">
            <a:extLst>
              <a:ext uri="{FF2B5EF4-FFF2-40B4-BE49-F238E27FC236}">
                <a16:creationId xmlns:a16="http://schemas.microsoft.com/office/drawing/2014/main" id="{A1B7B639-F590-1A26-A2D2-F0A45BE69DEA}"/>
              </a:ext>
            </a:extLst>
          </p:cNvPr>
          <p:cNvSpPr>
            <a:spLocks noGrp="1"/>
          </p:cNvSpPr>
          <p:nvPr>
            <p:ph type="title"/>
          </p:nvPr>
        </p:nvSpPr>
        <p:spPr>
          <a:xfrm>
            <a:off x="485772" y="340368"/>
            <a:ext cx="5915025" cy="1265704"/>
          </a:xfrm>
        </p:spPr>
        <p:txBody>
          <a:bodyPr anchor="t">
            <a:noAutofit/>
          </a:bodyPr>
          <a:lstStyle/>
          <a:p>
            <a:pPr algn="ctr"/>
            <a:r>
              <a:rPr lang="de-DE" sz="2400" dirty="0"/>
              <a:t>Industriepark – Ost Halberstadt</a:t>
            </a:r>
            <a:br>
              <a:rPr lang="de-DE" sz="2400" dirty="0"/>
            </a:br>
            <a:r>
              <a:rPr lang="de-DE" sz="2400" dirty="0"/>
              <a:t>Osttangente</a:t>
            </a:r>
          </a:p>
        </p:txBody>
      </p:sp>
      <p:sp>
        <p:nvSpPr>
          <p:cNvPr id="16" name="Textfeld 15">
            <a:extLst>
              <a:ext uri="{FF2B5EF4-FFF2-40B4-BE49-F238E27FC236}">
                <a16:creationId xmlns:a16="http://schemas.microsoft.com/office/drawing/2014/main" id="{2712C720-16DA-3893-AF09-2A44C27C366E}"/>
              </a:ext>
            </a:extLst>
          </p:cNvPr>
          <p:cNvSpPr txBox="1"/>
          <p:nvPr/>
        </p:nvSpPr>
        <p:spPr>
          <a:xfrm>
            <a:off x="0" y="8967239"/>
            <a:ext cx="6112701" cy="400110"/>
          </a:xfrm>
          <a:prstGeom prst="rect">
            <a:avLst/>
          </a:prstGeom>
          <a:noFill/>
        </p:spPr>
        <p:txBody>
          <a:bodyPr wrap="square" anchor="t">
            <a:spAutoFit/>
          </a:bodyPr>
          <a:lstStyle/>
          <a:p>
            <a:pPr marL="358775"/>
            <a:r>
              <a:rPr lang="de-DE" sz="1000" b="1" dirty="0">
                <a:solidFill>
                  <a:schemeClr val="bg1"/>
                </a:solidFill>
                <a:latin typeface="Arial" panose="020B0604020202020204" pitchFamily="34" charset="0"/>
                <a:cs typeface="Arial" panose="020B0604020202020204" pitchFamily="34" charset="0"/>
              </a:rPr>
              <a:t>Kontakt:</a:t>
            </a:r>
            <a:r>
              <a:rPr lang="de-DE" sz="1000" dirty="0">
                <a:solidFill>
                  <a:schemeClr val="bg1"/>
                </a:solidFill>
                <a:latin typeface="Arial" panose="020B0604020202020204" pitchFamily="34" charset="0"/>
                <a:cs typeface="Arial" panose="020B0604020202020204" pitchFamily="34" charset="0"/>
              </a:rPr>
              <a:t> Stadt Halberstadt, Unternehmerbüro und Liegenschaften, Arkadius Szczesniak</a:t>
            </a:r>
            <a:br>
              <a:rPr lang="de-DE" sz="1000" dirty="0">
                <a:solidFill>
                  <a:schemeClr val="bg1"/>
                </a:solidFill>
                <a:latin typeface="Arial" panose="020B0604020202020204" pitchFamily="34" charset="0"/>
                <a:cs typeface="Arial" panose="020B0604020202020204" pitchFamily="34" charset="0"/>
              </a:rPr>
            </a:br>
            <a:r>
              <a:rPr lang="de-DE" sz="1000" dirty="0">
                <a:solidFill>
                  <a:schemeClr val="bg1"/>
                </a:solidFill>
                <a:latin typeface="Arial" panose="020B0604020202020204" pitchFamily="34" charset="0"/>
                <a:cs typeface="Arial" panose="020B0604020202020204" pitchFamily="34" charset="0"/>
              </a:rPr>
              <a:t>                Telefon: 03941/ 55-1245  E-Mail: </a:t>
            </a:r>
            <a:r>
              <a:rPr lang="de-DE" sz="10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arkadiusz.szczesniak@halberstadt.de</a:t>
            </a:r>
            <a:endParaRPr lang="de-DE" sz="1000" dirty="0">
              <a:solidFill>
                <a:schemeClr val="bg1"/>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5BA4030F-2311-3BA1-F935-3EE0CC5DDBF0}"/>
              </a:ext>
            </a:extLst>
          </p:cNvPr>
          <p:cNvPicPr/>
          <p:nvPr/>
        </p:nvPicPr>
        <p:blipFill>
          <a:blip r:embed="rId5"/>
          <a:stretch>
            <a:fillRect/>
          </a:stretch>
        </p:blipFill>
        <p:spPr>
          <a:xfrm>
            <a:off x="1381444" y="1806056"/>
            <a:ext cx="170868" cy="264192"/>
          </a:xfrm>
          <a:prstGeom prst="rect">
            <a:avLst/>
          </a:prstGeom>
        </p:spPr>
      </p:pic>
    </p:spTree>
    <p:extLst>
      <p:ext uri="{BB962C8B-B14F-4D97-AF65-F5344CB8AC3E}">
        <p14:creationId xmlns:p14="http://schemas.microsoft.com/office/powerpoint/2010/main" val="232170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Gras, Luftfotografie, Vogelperspektive, Luftbild enthält.&#10;&#10;KI-generierte Inhalte können fehlerhaft sein.">
            <a:extLst>
              <a:ext uri="{FF2B5EF4-FFF2-40B4-BE49-F238E27FC236}">
                <a16:creationId xmlns:a16="http://schemas.microsoft.com/office/drawing/2014/main" id="{0E5B3DC3-8A7D-DCF0-7D97-12A03CF0CE8A}"/>
              </a:ext>
            </a:extLst>
          </p:cNvPr>
          <p:cNvPicPr>
            <a:picLocks noChangeAspect="1"/>
          </p:cNvPicPr>
          <p:nvPr/>
        </p:nvPicPr>
        <p:blipFill>
          <a:blip r:embed="rId2">
            <a:extLst>
              <a:ext uri="{28A0092B-C50C-407E-A947-70E740481C1C}">
                <a14:useLocalDpi xmlns:a14="http://schemas.microsoft.com/office/drawing/2010/main" val="0"/>
              </a:ext>
            </a:extLst>
          </a:blip>
          <a:srcRect t="5612"/>
          <a:stretch/>
        </p:blipFill>
        <p:spPr>
          <a:xfrm>
            <a:off x="485772" y="5560200"/>
            <a:ext cx="5583383" cy="3151073"/>
          </a:xfrm>
          <a:prstGeom prst="rect">
            <a:avLst/>
          </a:prstGeom>
        </p:spPr>
      </p:pic>
      <p:sp>
        <p:nvSpPr>
          <p:cNvPr id="4" name="Textfeld 3">
            <a:extLst>
              <a:ext uri="{FF2B5EF4-FFF2-40B4-BE49-F238E27FC236}">
                <a16:creationId xmlns:a16="http://schemas.microsoft.com/office/drawing/2014/main" id="{73FFB6CA-C657-4DAC-0F17-6DD9785ED0B8}"/>
              </a:ext>
            </a:extLst>
          </p:cNvPr>
          <p:cNvSpPr txBox="1"/>
          <p:nvPr/>
        </p:nvSpPr>
        <p:spPr>
          <a:xfrm>
            <a:off x="3638813" y="1838284"/>
            <a:ext cx="3175001" cy="1076641"/>
          </a:xfrm>
          <a:prstGeom prst="rect">
            <a:avLst/>
          </a:prstGeom>
          <a:noFill/>
        </p:spPr>
        <p:txBody>
          <a:bodyPr wrap="square" lIns="0" rtlCol="0">
            <a:spAutoFit/>
          </a:bodyPr>
          <a:lstStyle/>
          <a:p>
            <a:pPr>
              <a:lnSpc>
                <a:spcPct val="150000"/>
              </a:lnSpc>
            </a:pPr>
            <a:r>
              <a:rPr lang="de-DE" sz="1100" dirty="0">
                <a:solidFill>
                  <a:schemeClr val="bg1"/>
                </a:solidFill>
                <a:latin typeface="Arial" panose="020B0604020202020204" pitchFamily="34" charset="0"/>
                <a:cs typeface="Arial" panose="020B0604020202020204" pitchFamily="34" charset="0"/>
              </a:rPr>
              <a:t>Größe: ca. 50.000 qm</a:t>
            </a:r>
            <a:br>
              <a:rPr lang="de-DE" sz="1100" dirty="0">
                <a:solidFill>
                  <a:schemeClr val="bg1"/>
                </a:solidFill>
                <a:latin typeface="Arial" panose="020B0604020202020204" pitchFamily="34" charset="0"/>
                <a:cs typeface="Arial" panose="020B0604020202020204" pitchFamily="34" charset="0"/>
              </a:rPr>
            </a:br>
            <a:r>
              <a:rPr lang="de-DE" sz="1100" dirty="0">
                <a:solidFill>
                  <a:schemeClr val="bg1"/>
                </a:solidFill>
                <a:latin typeface="Arial" panose="020B0604020202020204" pitchFamily="34" charset="0"/>
                <a:cs typeface="Arial" panose="020B0604020202020204" pitchFamily="34" charset="0"/>
              </a:rPr>
              <a:t>Industriefläche/ Greenfield</a:t>
            </a:r>
          </a:p>
          <a:p>
            <a:pPr>
              <a:lnSpc>
                <a:spcPct val="150000"/>
              </a:lnSpc>
            </a:pPr>
            <a:r>
              <a:rPr lang="de-DE" sz="1100" dirty="0">
                <a:solidFill>
                  <a:schemeClr val="bg1"/>
                </a:solidFill>
                <a:latin typeface="Arial" panose="020B0604020202020204" pitchFamily="34" charset="0"/>
                <a:cs typeface="Arial" panose="020B0604020202020204" pitchFamily="34" charset="0"/>
              </a:rPr>
              <a:t>Kauf</a:t>
            </a:r>
          </a:p>
          <a:p>
            <a:pPr>
              <a:lnSpc>
                <a:spcPct val="150000"/>
              </a:lnSpc>
            </a:pPr>
            <a:r>
              <a:rPr lang="de-DE" sz="1100" dirty="0">
                <a:solidFill>
                  <a:schemeClr val="bg1"/>
                </a:solidFill>
                <a:latin typeface="Arial" panose="020B0604020202020204" pitchFamily="34" charset="0"/>
                <a:cs typeface="Arial" panose="020B0604020202020204" pitchFamily="34" charset="0"/>
              </a:rPr>
              <a:t>kommunaler Eigentümer</a:t>
            </a:r>
          </a:p>
        </p:txBody>
      </p:sp>
      <p:pic>
        <p:nvPicPr>
          <p:cNvPr id="9" name="Grafik 8">
            <a:extLst>
              <a:ext uri="{FF2B5EF4-FFF2-40B4-BE49-F238E27FC236}">
                <a16:creationId xmlns:a16="http://schemas.microsoft.com/office/drawing/2014/main" id="{BD1FE8DA-1AAC-14ED-7135-74C2860234BC}"/>
              </a:ext>
            </a:extLst>
          </p:cNvPr>
          <p:cNvPicPr>
            <a:picLocks noChangeAspect="1"/>
          </p:cNvPicPr>
          <p:nvPr/>
        </p:nvPicPr>
        <p:blipFill>
          <a:blip r:embed="rId3"/>
          <a:stretch>
            <a:fillRect/>
          </a:stretch>
        </p:blipFill>
        <p:spPr>
          <a:xfrm>
            <a:off x="471486" y="1296777"/>
            <a:ext cx="2747702" cy="1678488"/>
          </a:xfrm>
          <a:prstGeom prst="rect">
            <a:avLst/>
          </a:prstGeom>
        </p:spPr>
      </p:pic>
      <p:sp>
        <p:nvSpPr>
          <p:cNvPr id="11" name="Textfeld 10">
            <a:extLst>
              <a:ext uri="{FF2B5EF4-FFF2-40B4-BE49-F238E27FC236}">
                <a16:creationId xmlns:a16="http://schemas.microsoft.com/office/drawing/2014/main" id="{09573420-7237-D8AA-B706-BBD5EE1763B2}"/>
              </a:ext>
            </a:extLst>
          </p:cNvPr>
          <p:cNvSpPr txBox="1"/>
          <p:nvPr/>
        </p:nvSpPr>
        <p:spPr>
          <a:xfrm>
            <a:off x="414338" y="3328218"/>
            <a:ext cx="5972172" cy="2215991"/>
          </a:xfrm>
          <a:prstGeom prst="rect">
            <a:avLst/>
          </a:prstGeom>
          <a:noFill/>
        </p:spPr>
        <p:txBody>
          <a:bodyPr wrap="square">
            <a:spAutoFit/>
          </a:bodyPr>
          <a:lstStyle/>
          <a:p>
            <a:r>
              <a:rPr lang="de-DE" sz="1200" dirty="0">
                <a:latin typeface="Arial" panose="020B0604020202020204" pitchFamily="34" charset="0"/>
                <a:cs typeface="Arial" panose="020B0604020202020204" pitchFamily="34" charset="0"/>
              </a:rPr>
              <a:t>Der Standort überzeugt durch seine erstklassige Lage nah an der B81 im Industriepark - Ost – hochfrequentiert und hervorragend sichtbar.</a:t>
            </a:r>
            <a:br>
              <a:rPr lang="de-DE" sz="1200" dirty="0">
                <a:latin typeface="Arial" panose="020B0604020202020204" pitchFamily="34" charset="0"/>
                <a:cs typeface="Arial" panose="020B0604020202020204" pitchFamily="34" charset="0"/>
              </a:rPr>
            </a:br>
            <a:endParaRPr lang="de-DE" sz="9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Die Fläche ist sofort nutzbar, vollständig erschlossen und mit einer leistungsstarken Breitbandanbindung ausgestattet – ideale Voraussetzungen für Unternehmen, die ohne Verzögerung starten oder expandieren möchten. Gleichzeitig profitieren ansiedlungswillige Betriebe von einem zukunftsorientierten Verwaltungs- und Wirtschaftsstandort, der Innovation aktiv vorantreibt. </a:t>
            </a:r>
          </a:p>
          <a:p>
            <a:endParaRPr lang="de-DE" sz="9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Halberstadt schafft Rahmenbedingungen, die Wachstum nicht nur ermöglichen, sondern gezielt beschleunigen: schnelle Entscheidungen, moderne Infrastruktur und ein Umfeld, das Unternehmergeist willkommen heißt.</a:t>
            </a:r>
            <a:endParaRPr lang="de-DE" sz="1200" dirty="0"/>
          </a:p>
        </p:txBody>
      </p:sp>
      <p:sp>
        <p:nvSpPr>
          <p:cNvPr id="14" name="Titel 1">
            <a:extLst>
              <a:ext uri="{FF2B5EF4-FFF2-40B4-BE49-F238E27FC236}">
                <a16:creationId xmlns:a16="http://schemas.microsoft.com/office/drawing/2014/main" id="{F3CD3666-9AEA-FADB-6760-5588EF4AB125}"/>
              </a:ext>
            </a:extLst>
          </p:cNvPr>
          <p:cNvSpPr>
            <a:spLocks noGrp="1"/>
          </p:cNvSpPr>
          <p:nvPr>
            <p:ph type="title"/>
          </p:nvPr>
        </p:nvSpPr>
        <p:spPr>
          <a:xfrm>
            <a:off x="485772" y="340368"/>
            <a:ext cx="5915025" cy="1265704"/>
          </a:xfrm>
        </p:spPr>
        <p:txBody>
          <a:bodyPr anchor="t">
            <a:noAutofit/>
          </a:bodyPr>
          <a:lstStyle/>
          <a:p>
            <a:pPr algn="ctr"/>
            <a:r>
              <a:rPr lang="de-DE" sz="2400" dirty="0"/>
              <a:t>Industriepark – Ost Halberstadt</a:t>
            </a:r>
            <a:br>
              <a:rPr lang="de-DE" sz="2400" dirty="0"/>
            </a:br>
            <a:r>
              <a:rPr lang="de-DE" sz="2400" dirty="0"/>
              <a:t>Osttangente</a:t>
            </a:r>
          </a:p>
        </p:txBody>
      </p:sp>
      <p:pic>
        <p:nvPicPr>
          <p:cNvPr id="1026" name="Picture 2" descr="Bundesstraße 81 – Wikipedia">
            <a:extLst>
              <a:ext uri="{FF2B5EF4-FFF2-40B4-BE49-F238E27FC236}">
                <a16:creationId xmlns:a16="http://schemas.microsoft.com/office/drawing/2014/main" id="{D715519B-F74A-4228-F2EF-D6813DCCDC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0" t="12356" r="7327" b="12131"/>
          <a:stretch/>
        </p:blipFill>
        <p:spPr bwMode="auto">
          <a:xfrm>
            <a:off x="3197368" y="6335910"/>
            <a:ext cx="203056" cy="107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ndesstraße 79 – Wikipedia">
            <a:extLst>
              <a:ext uri="{FF2B5EF4-FFF2-40B4-BE49-F238E27FC236}">
                <a16:creationId xmlns:a16="http://schemas.microsoft.com/office/drawing/2014/main" id="{D0503B30-2AC6-D382-2E7B-C716D9D5C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45" t="10633" r="7845" b="12130"/>
          <a:stretch/>
        </p:blipFill>
        <p:spPr bwMode="auto">
          <a:xfrm>
            <a:off x="5698675" y="7341564"/>
            <a:ext cx="194936" cy="1071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7">
            <a:extLst>
              <a:ext uri="{FF2B5EF4-FFF2-40B4-BE49-F238E27FC236}">
                <a16:creationId xmlns:a16="http://schemas.microsoft.com/office/drawing/2014/main" id="{58797EE4-AE5E-8769-480B-AD90299A0FF1}"/>
              </a:ext>
            </a:extLst>
          </p:cNvPr>
          <p:cNvSpPr txBox="1"/>
          <p:nvPr/>
        </p:nvSpPr>
        <p:spPr>
          <a:xfrm>
            <a:off x="414338" y="8727264"/>
            <a:ext cx="4355685" cy="215444"/>
          </a:xfrm>
          <a:prstGeom prst="rect">
            <a:avLst/>
          </a:prstGeom>
          <a:noFill/>
        </p:spPr>
        <p:txBody>
          <a:bodyPr wrap="square">
            <a:spAutoFit/>
          </a:bodyPr>
          <a:lstStyle/>
          <a:p>
            <a:r>
              <a:rPr lang="de-DE" sz="800" dirty="0">
                <a:effectLst/>
                <a:latin typeface="Aptos" panose="020B0004020202020204" pitchFamily="34" charset="0"/>
                <a:ea typeface="Aptos" panose="020B0004020202020204" pitchFamily="34" charset="0"/>
                <a:cs typeface="Aptos" panose="020B0004020202020204" pitchFamily="34" charset="0"/>
              </a:rPr>
              <a:t>Copyrights © IMG </a:t>
            </a:r>
            <a:r>
              <a:rPr lang="de-DE" sz="800" dirty="0">
                <a:effectLst/>
                <a:latin typeface="Arial" panose="020B0604020202020204" pitchFamily="34" charset="0"/>
                <a:ea typeface="Aptos" panose="020B0004020202020204" pitchFamily="34" charset="0"/>
                <a:cs typeface="Arial" panose="020B0604020202020204" pitchFamily="34" charset="0"/>
              </a:rPr>
              <a:t>Sachsen-Anhalt</a:t>
            </a:r>
            <a:r>
              <a:rPr lang="de-DE" sz="800" dirty="0">
                <a:effectLst/>
                <a:latin typeface="Aptos" panose="020B0004020202020204" pitchFamily="34" charset="0"/>
                <a:ea typeface="Aptos" panose="020B0004020202020204" pitchFamily="34" charset="0"/>
                <a:cs typeface="Aptos" panose="020B0004020202020204" pitchFamily="34" charset="0"/>
              </a:rPr>
              <a:t> / Magdeburger Platte </a:t>
            </a:r>
            <a:endParaRPr lang="de-DE" sz="800" dirty="0"/>
          </a:p>
        </p:txBody>
      </p:sp>
      <p:sp>
        <p:nvSpPr>
          <p:cNvPr id="19" name="Textfeld 18">
            <a:extLst>
              <a:ext uri="{FF2B5EF4-FFF2-40B4-BE49-F238E27FC236}">
                <a16:creationId xmlns:a16="http://schemas.microsoft.com/office/drawing/2014/main" id="{28E31F68-CB81-6036-F595-7469251A3AFE}"/>
              </a:ext>
            </a:extLst>
          </p:cNvPr>
          <p:cNvSpPr txBox="1"/>
          <p:nvPr/>
        </p:nvSpPr>
        <p:spPr>
          <a:xfrm>
            <a:off x="0" y="8967239"/>
            <a:ext cx="6112701" cy="400110"/>
          </a:xfrm>
          <a:prstGeom prst="rect">
            <a:avLst/>
          </a:prstGeom>
          <a:noFill/>
        </p:spPr>
        <p:txBody>
          <a:bodyPr wrap="square" anchor="t">
            <a:spAutoFit/>
          </a:bodyPr>
          <a:lstStyle/>
          <a:p>
            <a:pPr marL="358775"/>
            <a:r>
              <a:rPr lang="de-DE" sz="1000" b="1" dirty="0">
                <a:solidFill>
                  <a:schemeClr val="bg1"/>
                </a:solidFill>
                <a:latin typeface="Arial" panose="020B0604020202020204" pitchFamily="34" charset="0"/>
                <a:cs typeface="Arial" panose="020B0604020202020204" pitchFamily="34" charset="0"/>
              </a:rPr>
              <a:t>Kontakt:</a:t>
            </a:r>
            <a:r>
              <a:rPr lang="de-DE" sz="1000" dirty="0">
                <a:solidFill>
                  <a:schemeClr val="bg1"/>
                </a:solidFill>
                <a:latin typeface="Arial" panose="020B0604020202020204" pitchFamily="34" charset="0"/>
                <a:cs typeface="Arial" panose="020B0604020202020204" pitchFamily="34" charset="0"/>
              </a:rPr>
              <a:t> Stadt Halberstadt, Unternehmerbüro und Liegenschaften, Arkadius Szczesniak</a:t>
            </a:r>
            <a:br>
              <a:rPr lang="de-DE" sz="1000" dirty="0">
                <a:solidFill>
                  <a:schemeClr val="bg1"/>
                </a:solidFill>
                <a:latin typeface="Arial" panose="020B0604020202020204" pitchFamily="34" charset="0"/>
                <a:cs typeface="Arial" panose="020B0604020202020204" pitchFamily="34" charset="0"/>
              </a:rPr>
            </a:br>
            <a:r>
              <a:rPr lang="de-DE" sz="1000" dirty="0">
                <a:solidFill>
                  <a:schemeClr val="bg1"/>
                </a:solidFill>
                <a:latin typeface="Arial" panose="020B0604020202020204" pitchFamily="34" charset="0"/>
                <a:cs typeface="Arial" panose="020B0604020202020204" pitchFamily="34" charset="0"/>
              </a:rPr>
              <a:t>                Telefon: 03941/ 55-1245  E-Mail: </a:t>
            </a:r>
            <a:r>
              <a:rPr lang="de-DE" sz="10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arkadiusz.szczesniak@halberstadt.de</a:t>
            </a:r>
            <a:endParaRPr lang="de-DE" sz="1000" dirty="0">
              <a:solidFill>
                <a:schemeClr val="bg1"/>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CBA7D19E-49CC-C920-8761-C768BE4479DF}"/>
              </a:ext>
            </a:extLst>
          </p:cNvPr>
          <p:cNvPicPr/>
          <p:nvPr/>
        </p:nvPicPr>
        <p:blipFill>
          <a:blip r:embed="rId7"/>
          <a:stretch>
            <a:fillRect/>
          </a:stretch>
        </p:blipFill>
        <p:spPr>
          <a:xfrm>
            <a:off x="1406844" y="1801501"/>
            <a:ext cx="170868" cy="264192"/>
          </a:xfrm>
          <a:prstGeom prst="rect">
            <a:avLst/>
          </a:prstGeom>
        </p:spPr>
      </p:pic>
    </p:spTree>
    <p:extLst>
      <p:ext uri="{BB962C8B-B14F-4D97-AF65-F5344CB8AC3E}">
        <p14:creationId xmlns:p14="http://schemas.microsoft.com/office/powerpoint/2010/main" val="186905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3949400-FC5C-9D4F-3F54-30C9DFFD2B5B}"/>
              </a:ext>
            </a:extLst>
          </p:cNvPr>
          <p:cNvPicPr>
            <a:picLocks noChangeAspect="1"/>
          </p:cNvPicPr>
          <p:nvPr/>
        </p:nvPicPr>
        <p:blipFill>
          <a:blip r:embed="rId2"/>
          <a:stretch>
            <a:fillRect/>
          </a:stretch>
        </p:blipFill>
        <p:spPr>
          <a:xfrm>
            <a:off x="471486" y="1296777"/>
            <a:ext cx="2747702" cy="1678488"/>
          </a:xfrm>
          <a:prstGeom prst="rect">
            <a:avLst/>
          </a:prstGeom>
        </p:spPr>
      </p:pic>
      <p:sp>
        <p:nvSpPr>
          <p:cNvPr id="7" name="Textfeld 6">
            <a:extLst>
              <a:ext uri="{FF2B5EF4-FFF2-40B4-BE49-F238E27FC236}">
                <a16:creationId xmlns:a16="http://schemas.microsoft.com/office/drawing/2014/main" id="{F6253939-1A56-3982-6395-B312D51A7D5A}"/>
              </a:ext>
            </a:extLst>
          </p:cNvPr>
          <p:cNvSpPr txBox="1"/>
          <p:nvPr/>
        </p:nvSpPr>
        <p:spPr>
          <a:xfrm>
            <a:off x="3638813" y="1838284"/>
            <a:ext cx="3175001" cy="1076641"/>
          </a:xfrm>
          <a:prstGeom prst="rect">
            <a:avLst/>
          </a:prstGeom>
          <a:noFill/>
        </p:spPr>
        <p:txBody>
          <a:bodyPr wrap="square" lIns="0" rtlCol="0">
            <a:spAutoFit/>
          </a:bodyPr>
          <a:lstStyle/>
          <a:p>
            <a:pPr>
              <a:lnSpc>
                <a:spcPct val="150000"/>
              </a:lnSpc>
            </a:pPr>
            <a:r>
              <a:rPr lang="de-DE" sz="1100" dirty="0">
                <a:solidFill>
                  <a:schemeClr val="bg1"/>
                </a:solidFill>
                <a:latin typeface="Arial" panose="020B0604020202020204" pitchFamily="34" charset="0"/>
                <a:cs typeface="Arial" panose="020B0604020202020204" pitchFamily="34" charset="0"/>
              </a:rPr>
              <a:t>Größe: ca. 45.000 qm</a:t>
            </a:r>
            <a:br>
              <a:rPr lang="de-DE" sz="1100" dirty="0">
                <a:solidFill>
                  <a:schemeClr val="bg1"/>
                </a:solidFill>
                <a:latin typeface="Arial" panose="020B0604020202020204" pitchFamily="34" charset="0"/>
                <a:cs typeface="Arial" panose="020B0604020202020204" pitchFamily="34" charset="0"/>
              </a:rPr>
            </a:br>
            <a:r>
              <a:rPr lang="de-DE" sz="1100" dirty="0">
                <a:solidFill>
                  <a:schemeClr val="bg1"/>
                </a:solidFill>
                <a:latin typeface="Arial" panose="020B0604020202020204" pitchFamily="34" charset="0"/>
                <a:cs typeface="Arial" panose="020B0604020202020204" pitchFamily="34" charset="0"/>
              </a:rPr>
              <a:t>Industriefläche</a:t>
            </a:r>
          </a:p>
          <a:p>
            <a:pPr>
              <a:lnSpc>
                <a:spcPct val="150000"/>
              </a:lnSpc>
            </a:pPr>
            <a:r>
              <a:rPr lang="de-DE" sz="1100" dirty="0">
                <a:solidFill>
                  <a:schemeClr val="bg1"/>
                </a:solidFill>
                <a:latin typeface="Arial" panose="020B0604020202020204" pitchFamily="34" charset="0"/>
                <a:cs typeface="Arial" panose="020B0604020202020204" pitchFamily="34" charset="0"/>
              </a:rPr>
              <a:t>Kauf</a:t>
            </a:r>
          </a:p>
          <a:p>
            <a:pPr>
              <a:lnSpc>
                <a:spcPct val="150000"/>
              </a:lnSpc>
            </a:pPr>
            <a:r>
              <a:rPr lang="de-DE" sz="1100" dirty="0">
                <a:solidFill>
                  <a:schemeClr val="bg1"/>
                </a:solidFill>
                <a:latin typeface="Arial" panose="020B0604020202020204" pitchFamily="34" charset="0"/>
                <a:cs typeface="Arial" panose="020B0604020202020204" pitchFamily="34" charset="0"/>
              </a:rPr>
              <a:t>kommunaler Eigentümer</a:t>
            </a:r>
          </a:p>
        </p:txBody>
      </p:sp>
      <p:sp>
        <p:nvSpPr>
          <p:cNvPr id="9" name="Rechteck 8">
            <a:extLst>
              <a:ext uri="{FF2B5EF4-FFF2-40B4-BE49-F238E27FC236}">
                <a16:creationId xmlns:a16="http://schemas.microsoft.com/office/drawing/2014/main" id="{DCB8D110-0165-567D-BAFC-4406993D7B9A}"/>
              </a:ext>
            </a:extLst>
          </p:cNvPr>
          <p:cNvSpPr/>
          <p:nvPr/>
        </p:nvSpPr>
        <p:spPr>
          <a:xfrm>
            <a:off x="429759" y="3370284"/>
            <a:ext cx="5407025" cy="2123658"/>
          </a:xfrm>
          <a:prstGeom prst="rect">
            <a:avLst/>
          </a:prstGeom>
        </p:spPr>
        <p:txBody>
          <a:bodyPr wrap="square">
            <a:spAutoFit/>
          </a:bodyPr>
          <a:lstStyle/>
          <a:p>
            <a:r>
              <a:rPr lang="de-DE" sz="1200" dirty="0">
                <a:latin typeface="Arial" panose="020B0604020202020204" pitchFamily="34" charset="0"/>
                <a:cs typeface="Arial" panose="020B0604020202020204" pitchFamily="34" charset="0"/>
              </a:rPr>
              <a:t>Bundesstraße			B 81 - ca. 1 km</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					B 79 - ca. 1,5 km</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Autobahn				A 36 - ca. 9 km</a:t>
            </a:r>
          </a:p>
          <a:p>
            <a:r>
              <a:rPr lang="de-DE" sz="1200" dirty="0">
                <a:latin typeface="Arial" panose="020B0604020202020204" pitchFamily="34" charset="0"/>
                <a:cs typeface="Arial" panose="020B0604020202020204" pitchFamily="34" charset="0"/>
              </a:rPr>
              <a:t>Hauptbahnhof			ca. 3 km</a:t>
            </a:r>
          </a:p>
          <a:p>
            <a:r>
              <a:rPr lang="de-DE" sz="1200" dirty="0">
                <a:latin typeface="Arial" panose="020B0604020202020204" pitchFamily="34" charset="0"/>
                <a:cs typeface="Arial" panose="020B0604020202020204" pitchFamily="34" charset="0"/>
              </a:rPr>
              <a:t>Busanbindung			direkt</a:t>
            </a:r>
            <a:br>
              <a:rPr lang="de-DE" sz="1200" dirty="0">
                <a:latin typeface="Arial" panose="020B0604020202020204" pitchFamily="34" charset="0"/>
                <a:cs typeface="Arial" panose="020B0604020202020204" pitchFamily="34" charset="0"/>
              </a:rPr>
            </a:br>
            <a:r>
              <a:rPr lang="de-DE" sz="1200" dirty="0">
                <a:latin typeface="Arial" panose="020B0604020202020204" pitchFamily="34" charset="0"/>
                <a:cs typeface="Arial" panose="020B0604020202020204" pitchFamily="34" charset="0"/>
              </a:rPr>
              <a:t>Straßenbahnanbindung		ca. 3 km</a:t>
            </a:r>
          </a:p>
          <a:p>
            <a:endParaRPr lang="de-DE" sz="7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Breitband				Glasfaser</a:t>
            </a: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p:txBody>
      </p:sp>
      <p:pic>
        <p:nvPicPr>
          <p:cNvPr id="10" name="Grafik 9" descr="Ein Bild, das Karte, Städtebau, Luftfotografie, Gebäude enthält.&#10;&#10;AI-generated content may be incorrect.">
            <a:extLst>
              <a:ext uri="{FF2B5EF4-FFF2-40B4-BE49-F238E27FC236}">
                <a16:creationId xmlns:a16="http://schemas.microsoft.com/office/drawing/2014/main" id="{30ABFEC1-7900-9CC2-C851-074A630AF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6" y="5041370"/>
            <a:ext cx="5538339" cy="3486919"/>
          </a:xfrm>
          <a:prstGeom prst="rect">
            <a:avLst/>
          </a:prstGeom>
        </p:spPr>
      </p:pic>
      <p:sp>
        <p:nvSpPr>
          <p:cNvPr id="11" name="Textfeld 10">
            <a:extLst>
              <a:ext uri="{FF2B5EF4-FFF2-40B4-BE49-F238E27FC236}">
                <a16:creationId xmlns:a16="http://schemas.microsoft.com/office/drawing/2014/main" id="{2FD5250D-C138-DB9B-785A-89C18F7BE127}"/>
              </a:ext>
            </a:extLst>
          </p:cNvPr>
          <p:cNvSpPr txBox="1"/>
          <p:nvPr/>
        </p:nvSpPr>
        <p:spPr>
          <a:xfrm>
            <a:off x="429759" y="8522148"/>
            <a:ext cx="5835713" cy="338554"/>
          </a:xfrm>
          <a:prstGeom prst="rect">
            <a:avLst/>
          </a:prstGeom>
          <a:noFill/>
        </p:spPr>
        <p:txBody>
          <a:bodyPr wrap="square" rtlCol="0">
            <a:spAutoFit/>
          </a:bodyPr>
          <a:lstStyle/>
          <a:p>
            <a:r>
              <a:rPr lang="pt-BR" sz="800" dirty="0">
                <a:latin typeface="Arial" panose="020B0604020202020204" pitchFamily="34" charset="0"/>
                <a:cs typeface="Arial" panose="020B0604020202020204" pitchFamily="34" charset="0"/>
              </a:rPr>
              <a:t>Kartenmaterial: [ALKIS / 03/2017] © LVermGeoLSA </a:t>
            </a:r>
            <a:br>
              <a:rPr lang="pt-BR" sz="800" dirty="0">
                <a:latin typeface="Arial" panose="020B0604020202020204" pitchFamily="34" charset="0"/>
                <a:cs typeface="Arial" panose="020B0604020202020204" pitchFamily="34" charset="0"/>
              </a:rPr>
            </a:br>
            <a:r>
              <a:rPr lang="pt-BR" sz="800" dirty="0">
                <a:latin typeface="Arial" panose="020B0604020202020204" pitchFamily="34" charset="0"/>
                <a:cs typeface="Arial" panose="020B0604020202020204" pitchFamily="34" charset="0"/>
              </a:rPr>
              <a:t>(www.lvermgeo.sachsen-anhalt.de) / A18/1-2006/2010]</a:t>
            </a:r>
            <a:endParaRPr lang="de-DE" sz="800" dirty="0">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EFCB24BC-54B9-78E3-6C19-DB8C599EE01A}"/>
              </a:ext>
            </a:extLst>
          </p:cNvPr>
          <p:cNvSpPr txBox="1"/>
          <p:nvPr/>
        </p:nvSpPr>
        <p:spPr>
          <a:xfrm>
            <a:off x="3928898" y="5743233"/>
            <a:ext cx="1996124" cy="646331"/>
          </a:xfrm>
          <a:prstGeom prst="rect">
            <a:avLst/>
          </a:prstGeom>
          <a:noFill/>
        </p:spPr>
        <p:txBody>
          <a:bodyPr wrap="none" rtlCol="0">
            <a:spAutoFit/>
          </a:bodyPr>
          <a:lstStyle/>
          <a:p>
            <a:r>
              <a:rPr lang="en-US" b="0" i="0" dirty="0">
                <a:effectLst/>
                <a:latin typeface="Google Sans"/>
              </a:rPr>
              <a:t>Daimler Truck </a:t>
            </a:r>
            <a:br>
              <a:rPr lang="en-US" b="0" i="0" dirty="0">
                <a:effectLst/>
                <a:latin typeface="Google Sans"/>
              </a:rPr>
            </a:br>
            <a:r>
              <a:rPr lang="en-US" b="0" i="0" dirty="0">
                <a:effectLst/>
                <a:latin typeface="Google Sans"/>
              </a:rPr>
              <a:t>Global Parts Center</a:t>
            </a:r>
            <a:endParaRPr lang="de-DE" dirty="0"/>
          </a:p>
        </p:txBody>
      </p:sp>
      <p:sp>
        <p:nvSpPr>
          <p:cNvPr id="17" name="Titel 1">
            <a:extLst>
              <a:ext uri="{FF2B5EF4-FFF2-40B4-BE49-F238E27FC236}">
                <a16:creationId xmlns:a16="http://schemas.microsoft.com/office/drawing/2014/main" id="{EEBB6E5D-B067-147A-ED3C-2BE5D27EEC96}"/>
              </a:ext>
            </a:extLst>
          </p:cNvPr>
          <p:cNvSpPr>
            <a:spLocks noGrp="1"/>
          </p:cNvSpPr>
          <p:nvPr>
            <p:ph type="title"/>
          </p:nvPr>
        </p:nvSpPr>
        <p:spPr>
          <a:xfrm>
            <a:off x="485772" y="340368"/>
            <a:ext cx="5915025" cy="1265704"/>
          </a:xfrm>
        </p:spPr>
        <p:txBody>
          <a:bodyPr anchor="t">
            <a:noAutofit/>
          </a:bodyPr>
          <a:lstStyle/>
          <a:p>
            <a:pPr algn="ctr"/>
            <a:r>
              <a:rPr lang="de-DE" sz="2400" dirty="0"/>
              <a:t>Industriepark – Ost Halberstadt</a:t>
            </a:r>
            <a:br>
              <a:rPr lang="de-DE" sz="2400" dirty="0"/>
            </a:br>
            <a:r>
              <a:rPr lang="de-DE" sz="2400" dirty="0"/>
              <a:t>Osttangente</a:t>
            </a:r>
          </a:p>
        </p:txBody>
      </p:sp>
      <p:pic>
        <p:nvPicPr>
          <p:cNvPr id="18" name="Picture 2" descr="Bundesstraße 81 – Wikipedia">
            <a:extLst>
              <a:ext uri="{FF2B5EF4-FFF2-40B4-BE49-F238E27FC236}">
                <a16:creationId xmlns:a16="http://schemas.microsoft.com/office/drawing/2014/main" id="{592483A0-0FA8-4C63-D467-1F012B8CD4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10" t="12356" r="7327" b="12131"/>
          <a:stretch/>
        </p:blipFill>
        <p:spPr bwMode="auto">
          <a:xfrm>
            <a:off x="3347615" y="5299364"/>
            <a:ext cx="203056" cy="1071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BCD7C0FB-9F20-59AA-098C-661849A94559}"/>
              </a:ext>
            </a:extLst>
          </p:cNvPr>
          <p:cNvSpPr txBox="1"/>
          <p:nvPr/>
        </p:nvSpPr>
        <p:spPr>
          <a:xfrm>
            <a:off x="0" y="8967239"/>
            <a:ext cx="6112701" cy="400110"/>
          </a:xfrm>
          <a:prstGeom prst="rect">
            <a:avLst/>
          </a:prstGeom>
          <a:noFill/>
        </p:spPr>
        <p:txBody>
          <a:bodyPr wrap="square" anchor="t">
            <a:spAutoFit/>
          </a:bodyPr>
          <a:lstStyle/>
          <a:p>
            <a:pPr marL="358775"/>
            <a:r>
              <a:rPr lang="de-DE" sz="1000" b="1" dirty="0">
                <a:solidFill>
                  <a:schemeClr val="bg1"/>
                </a:solidFill>
                <a:latin typeface="Arial" panose="020B0604020202020204" pitchFamily="34" charset="0"/>
                <a:cs typeface="Arial" panose="020B0604020202020204" pitchFamily="34" charset="0"/>
              </a:rPr>
              <a:t>Kontakt:</a:t>
            </a:r>
            <a:r>
              <a:rPr lang="de-DE" sz="1000" dirty="0">
                <a:solidFill>
                  <a:schemeClr val="bg1"/>
                </a:solidFill>
                <a:latin typeface="Arial" panose="020B0604020202020204" pitchFamily="34" charset="0"/>
                <a:cs typeface="Arial" panose="020B0604020202020204" pitchFamily="34" charset="0"/>
              </a:rPr>
              <a:t> Stadt Halberstadt, Unternehmerbüro und Liegenschaften, Arkadius Szczesniak</a:t>
            </a:r>
            <a:br>
              <a:rPr lang="de-DE" sz="1000" dirty="0">
                <a:solidFill>
                  <a:schemeClr val="bg1"/>
                </a:solidFill>
                <a:latin typeface="Arial" panose="020B0604020202020204" pitchFamily="34" charset="0"/>
                <a:cs typeface="Arial" panose="020B0604020202020204" pitchFamily="34" charset="0"/>
              </a:rPr>
            </a:br>
            <a:r>
              <a:rPr lang="de-DE" sz="1000" dirty="0">
                <a:solidFill>
                  <a:schemeClr val="bg1"/>
                </a:solidFill>
                <a:latin typeface="Arial" panose="020B0604020202020204" pitchFamily="34" charset="0"/>
                <a:cs typeface="Arial" panose="020B0604020202020204" pitchFamily="34" charset="0"/>
              </a:rPr>
              <a:t>                Telefon: 03941/ 55-1245  E-Mail: </a:t>
            </a:r>
            <a:r>
              <a:rPr lang="de-DE" sz="10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arkadiusz.szczesniak@halberstadt.de</a:t>
            </a:r>
            <a:endParaRPr lang="de-DE" sz="1000" dirty="0">
              <a:solidFill>
                <a:schemeClr val="bg1"/>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122079FE-24E2-87E5-091E-69D2DE320C5E}"/>
              </a:ext>
            </a:extLst>
          </p:cNvPr>
          <p:cNvPicPr/>
          <p:nvPr/>
        </p:nvPicPr>
        <p:blipFill>
          <a:blip r:embed="rId6"/>
          <a:stretch>
            <a:fillRect/>
          </a:stretch>
        </p:blipFill>
        <p:spPr>
          <a:xfrm>
            <a:off x="1386207" y="1797239"/>
            <a:ext cx="170868" cy="264192"/>
          </a:xfrm>
          <a:prstGeom prst="rect">
            <a:avLst/>
          </a:prstGeom>
        </p:spPr>
      </p:pic>
      <p:sp>
        <p:nvSpPr>
          <p:cNvPr id="3" name="Freihandform: Form 2">
            <a:extLst>
              <a:ext uri="{FF2B5EF4-FFF2-40B4-BE49-F238E27FC236}">
                <a16:creationId xmlns:a16="http://schemas.microsoft.com/office/drawing/2014/main" id="{FCBC9C27-9FEF-D6DD-85A8-9C1A12F3FC2F}"/>
              </a:ext>
            </a:extLst>
          </p:cNvPr>
          <p:cNvSpPr/>
          <p:nvPr/>
        </p:nvSpPr>
        <p:spPr>
          <a:xfrm>
            <a:off x="3245476" y="6722772"/>
            <a:ext cx="907961" cy="717997"/>
          </a:xfrm>
          <a:custGeom>
            <a:avLst/>
            <a:gdLst>
              <a:gd name="connsiteX0" fmla="*/ 891862 w 907961"/>
              <a:gd name="connsiteY0" fmla="*/ 717997 h 717997"/>
              <a:gd name="connsiteX1" fmla="*/ 907961 w 907961"/>
              <a:gd name="connsiteY1" fmla="*/ 241479 h 717997"/>
              <a:gd name="connsiteX2" fmla="*/ 872544 w 907961"/>
              <a:gd name="connsiteY2" fmla="*/ 222160 h 717997"/>
              <a:gd name="connsiteX3" fmla="*/ 489397 w 907961"/>
              <a:gd name="connsiteY3" fmla="*/ 206062 h 717997"/>
              <a:gd name="connsiteX4" fmla="*/ 315532 w 907961"/>
              <a:gd name="connsiteY4" fmla="*/ 177084 h 717997"/>
              <a:gd name="connsiteX5" fmla="*/ 167425 w 907961"/>
              <a:gd name="connsiteY5" fmla="*/ 74053 h 717997"/>
              <a:gd name="connsiteX6" fmla="*/ 99811 w 907961"/>
              <a:gd name="connsiteY6" fmla="*/ 22538 h 717997"/>
              <a:gd name="connsiteX7" fmla="*/ 74054 w 907961"/>
              <a:gd name="connsiteY7" fmla="*/ 0 h 717997"/>
              <a:gd name="connsiteX8" fmla="*/ 12879 w 907961"/>
              <a:gd name="connsiteY8" fmla="*/ 54735 h 717997"/>
              <a:gd name="connsiteX9" fmla="*/ 3220 w 907961"/>
              <a:gd name="connsiteY9" fmla="*/ 463639 h 717997"/>
              <a:gd name="connsiteX10" fmla="*/ 6439 w 907961"/>
              <a:gd name="connsiteY10" fmla="*/ 502276 h 717997"/>
              <a:gd name="connsiteX11" fmla="*/ 0 w 907961"/>
              <a:gd name="connsiteY11" fmla="*/ 669701 h 717997"/>
              <a:gd name="connsiteX12" fmla="*/ 891862 w 907961"/>
              <a:gd name="connsiteY12" fmla="*/ 717997 h 71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7961" h="717997">
                <a:moveTo>
                  <a:pt x="891862" y="717997"/>
                </a:moveTo>
                <a:lnTo>
                  <a:pt x="907961" y="241479"/>
                </a:lnTo>
                <a:lnTo>
                  <a:pt x="872544" y="222160"/>
                </a:lnTo>
                <a:lnTo>
                  <a:pt x="489397" y="206062"/>
                </a:lnTo>
                <a:lnTo>
                  <a:pt x="315532" y="177084"/>
                </a:lnTo>
                <a:lnTo>
                  <a:pt x="167425" y="74053"/>
                </a:lnTo>
                <a:lnTo>
                  <a:pt x="99811" y="22538"/>
                </a:lnTo>
                <a:lnTo>
                  <a:pt x="74054" y="0"/>
                </a:lnTo>
                <a:lnTo>
                  <a:pt x="12879" y="54735"/>
                </a:lnTo>
                <a:lnTo>
                  <a:pt x="3220" y="463639"/>
                </a:lnTo>
                <a:cubicBezTo>
                  <a:pt x="6794" y="495817"/>
                  <a:pt x="6439" y="482898"/>
                  <a:pt x="6439" y="502276"/>
                </a:cubicBezTo>
                <a:lnTo>
                  <a:pt x="0" y="669701"/>
                </a:lnTo>
                <a:lnTo>
                  <a:pt x="891862" y="717997"/>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117900FB-C19D-9FC8-D68E-89138BB2F08B}"/>
              </a:ext>
            </a:extLst>
          </p:cNvPr>
          <p:cNvPicPr/>
          <p:nvPr/>
        </p:nvPicPr>
        <p:blipFill>
          <a:blip r:embed="rId6"/>
          <a:stretch>
            <a:fillRect/>
          </a:stretch>
        </p:blipFill>
        <p:spPr>
          <a:xfrm>
            <a:off x="3386206" y="6641497"/>
            <a:ext cx="328930" cy="535940"/>
          </a:xfrm>
          <a:prstGeom prst="rect">
            <a:avLst/>
          </a:prstGeom>
        </p:spPr>
      </p:pic>
    </p:spTree>
    <p:extLst>
      <p:ext uri="{BB962C8B-B14F-4D97-AF65-F5344CB8AC3E}">
        <p14:creationId xmlns:p14="http://schemas.microsoft.com/office/powerpoint/2010/main" val="184418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0AB4342-E52D-F698-0CCB-00081D9B7665}"/>
              </a:ext>
            </a:extLst>
          </p:cNvPr>
          <p:cNvPicPr>
            <a:picLocks noChangeAspect="1"/>
          </p:cNvPicPr>
          <p:nvPr/>
        </p:nvPicPr>
        <p:blipFill>
          <a:blip r:embed="rId2"/>
          <a:stretch>
            <a:fillRect/>
          </a:stretch>
        </p:blipFill>
        <p:spPr>
          <a:xfrm>
            <a:off x="471486" y="1296777"/>
            <a:ext cx="2747702" cy="1678488"/>
          </a:xfrm>
          <a:prstGeom prst="rect">
            <a:avLst/>
          </a:prstGeom>
        </p:spPr>
      </p:pic>
      <p:pic>
        <p:nvPicPr>
          <p:cNvPr id="7" name="Grafik 6" descr="Ein Bild, das Karte, Text, Atlas, Plan enthält.&#10;&#10;KI-generierte Inhalte können fehlerhaft sein.">
            <a:extLst>
              <a:ext uri="{FF2B5EF4-FFF2-40B4-BE49-F238E27FC236}">
                <a16:creationId xmlns:a16="http://schemas.microsoft.com/office/drawing/2014/main" id="{13A5BB88-DB03-FCBB-F05E-1D3C422BF868}"/>
              </a:ext>
            </a:extLst>
          </p:cNvPr>
          <p:cNvPicPr>
            <a:picLocks noChangeAspect="1"/>
          </p:cNvPicPr>
          <p:nvPr/>
        </p:nvPicPr>
        <p:blipFill>
          <a:blip r:embed="rId3">
            <a:extLst>
              <a:ext uri="{28A0092B-C50C-407E-A947-70E740481C1C}">
                <a14:useLocalDpi xmlns:a14="http://schemas.microsoft.com/office/drawing/2010/main" val="0"/>
              </a:ext>
            </a:extLst>
          </a:blip>
          <a:srcRect b="17862"/>
          <a:stretch/>
        </p:blipFill>
        <p:spPr>
          <a:xfrm>
            <a:off x="471486" y="5612501"/>
            <a:ext cx="5762926" cy="3102916"/>
          </a:xfrm>
          <a:prstGeom prst="rect">
            <a:avLst/>
          </a:prstGeom>
        </p:spPr>
      </p:pic>
      <p:sp>
        <p:nvSpPr>
          <p:cNvPr id="10" name="Textfeld 9">
            <a:extLst>
              <a:ext uri="{FF2B5EF4-FFF2-40B4-BE49-F238E27FC236}">
                <a16:creationId xmlns:a16="http://schemas.microsoft.com/office/drawing/2014/main" id="{5AAD81EA-FB8D-DF99-0BA0-19B9CFB3ED69}"/>
              </a:ext>
            </a:extLst>
          </p:cNvPr>
          <p:cNvSpPr txBox="1"/>
          <p:nvPr/>
        </p:nvSpPr>
        <p:spPr>
          <a:xfrm>
            <a:off x="3638813" y="1838284"/>
            <a:ext cx="3175001" cy="1076641"/>
          </a:xfrm>
          <a:prstGeom prst="rect">
            <a:avLst/>
          </a:prstGeom>
          <a:noFill/>
        </p:spPr>
        <p:txBody>
          <a:bodyPr wrap="square" lIns="0" rtlCol="0">
            <a:spAutoFit/>
          </a:bodyPr>
          <a:lstStyle/>
          <a:p>
            <a:pPr>
              <a:lnSpc>
                <a:spcPct val="150000"/>
              </a:lnSpc>
            </a:pPr>
            <a:r>
              <a:rPr lang="de-DE" sz="1100" dirty="0">
                <a:solidFill>
                  <a:schemeClr val="bg1"/>
                </a:solidFill>
                <a:latin typeface="Arial" panose="020B0604020202020204" pitchFamily="34" charset="0"/>
                <a:cs typeface="Arial" panose="020B0604020202020204" pitchFamily="34" charset="0"/>
              </a:rPr>
              <a:t>Größe: ca. 50.000 qm</a:t>
            </a:r>
            <a:br>
              <a:rPr lang="de-DE" sz="1100" dirty="0">
                <a:solidFill>
                  <a:schemeClr val="bg1"/>
                </a:solidFill>
                <a:latin typeface="Arial" panose="020B0604020202020204" pitchFamily="34" charset="0"/>
                <a:cs typeface="Arial" panose="020B0604020202020204" pitchFamily="34" charset="0"/>
              </a:rPr>
            </a:br>
            <a:r>
              <a:rPr lang="de-DE" sz="1100" dirty="0">
                <a:solidFill>
                  <a:schemeClr val="bg1"/>
                </a:solidFill>
                <a:latin typeface="Arial" panose="020B0604020202020204" pitchFamily="34" charset="0"/>
                <a:cs typeface="Arial" panose="020B0604020202020204" pitchFamily="34" charset="0"/>
              </a:rPr>
              <a:t>Industriefläche/ Greenfield</a:t>
            </a:r>
          </a:p>
          <a:p>
            <a:pPr>
              <a:lnSpc>
                <a:spcPct val="150000"/>
              </a:lnSpc>
            </a:pPr>
            <a:r>
              <a:rPr lang="de-DE" sz="1100" dirty="0">
                <a:solidFill>
                  <a:schemeClr val="bg1"/>
                </a:solidFill>
                <a:latin typeface="Arial" panose="020B0604020202020204" pitchFamily="34" charset="0"/>
                <a:cs typeface="Arial" panose="020B0604020202020204" pitchFamily="34" charset="0"/>
              </a:rPr>
              <a:t>Kauf</a:t>
            </a:r>
          </a:p>
          <a:p>
            <a:pPr>
              <a:lnSpc>
                <a:spcPct val="150000"/>
              </a:lnSpc>
            </a:pPr>
            <a:r>
              <a:rPr lang="de-DE" sz="1100" dirty="0">
                <a:solidFill>
                  <a:schemeClr val="bg1"/>
                </a:solidFill>
                <a:latin typeface="Arial" panose="020B0604020202020204" pitchFamily="34" charset="0"/>
                <a:cs typeface="Arial" panose="020B0604020202020204" pitchFamily="34" charset="0"/>
              </a:rPr>
              <a:t>kommunaler Eigentümer</a:t>
            </a:r>
          </a:p>
        </p:txBody>
      </p:sp>
      <p:sp>
        <p:nvSpPr>
          <p:cNvPr id="11" name="Textfeld 10">
            <a:extLst>
              <a:ext uri="{FF2B5EF4-FFF2-40B4-BE49-F238E27FC236}">
                <a16:creationId xmlns:a16="http://schemas.microsoft.com/office/drawing/2014/main" id="{F804EC69-E38E-8E22-03C3-9C0E4F1D0588}"/>
              </a:ext>
            </a:extLst>
          </p:cNvPr>
          <p:cNvSpPr txBox="1"/>
          <p:nvPr/>
        </p:nvSpPr>
        <p:spPr>
          <a:xfrm>
            <a:off x="4389899" y="6740544"/>
            <a:ext cx="1091966" cy="369332"/>
          </a:xfrm>
          <a:prstGeom prst="rect">
            <a:avLst/>
          </a:prstGeom>
          <a:noFill/>
        </p:spPr>
        <p:txBody>
          <a:bodyPr wrap="none" rtlCol="0">
            <a:spAutoFit/>
          </a:bodyPr>
          <a:lstStyle/>
          <a:p>
            <a:r>
              <a:rPr lang="en-US" sz="900" b="0" i="0" dirty="0">
                <a:effectLst/>
                <a:latin typeface="Google Sans"/>
              </a:rPr>
              <a:t>Daimler Truck </a:t>
            </a:r>
            <a:br>
              <a:rPr lang="en-US" sz="900" b="0" i="0" dirty="0">
                <a:effectLst/>
                <a:latin typeface="Google Sans"/>
              </a:rPr>
            </a:br>
            <a:r>
              <a:rPr lang="en-US" sz="900" b="0" i="0" dirty="0">
                <a:effectLst/>
                <a:latin typeface="Google Sans"/>
              </a:rPr>
              <a:t>Global Parts Center</a:t>
            </a:r>
            <a:endParaRPr lang="de-DE" sz="900" dirty="0"/>
          </a:p>
        </p:txBody>
      </p:sp>
      <p:sp>
        <p:nvSpPr>
          <p:cNvPr id="12" name="Textfeld 11">
            <a:extLst>
              <a:ext uri="{FF2B5EF4-FFF2-40B4-BE49-F238E27FC236}">
                <a16:creationId xmlns:a16="http://schemas.microsoft.com/office/drawing/2014/main" id="{3CDDDBF4-E31E-C7D3-7BE2-FE075826FDBA}"/>
              </a:ext>
            </a:extLst>
          </p:cNvPr>
          <p:cNvSpPr txBox="1"/>
          <p:nvPr/>
        </p:nvSpPr>
        <p:spPr>
          <a:xfrm>
            <a:off x="5285346" y="5837363"/>
            <a:ext cx="1269238" cy="415498"/>
          </a:xfrm>
          <a:prstGeom prst="rect">
            <a:avLst/>
          </a:prstGeom>
          <a:noFill/>
        </p:spPr>
        <p:txBody>
          <a:bodyPr wrap="square" rtlCol="0">
            <a:spAutoFit/>
          </a:bodyPr>
          <a:lstStyle/>
          <a:p>
            <a:r>
              <a:rPr lang="de-DE" sz="1050" dirty="0"/>
              <a:t>B 81 von Magdeburg</a:t>
            </a:r>
          </a:p>
        </p:txBody>
      </p:sp>
      <p:sp>
        <p:nvSpPr>
          <p:cNvPr id="13" name="Textfeld 12">
            <a:extLst>
              <a:ext uri="{FF2B5EF4-FFF2-40B4-BE49-F238E27FC236}">
                <a16:creationId xmlns:a16="http://schemas.microsoft.com/office/drawing/2014/main" id="{00C8CE07-A021-4A31-ABA7-6A54F9332827}"/>
              </a:ext>
            </a:extLst>
          </p:cNvPr>
          <p:cNvSpPr txBox="1"/>
          <p:nvPr/>
        </p:nvSpPr>
        <p:spPr>
          <a:xfrm>
            <a:off x="5131559" y="8187911"/>
            <a:ext cx="1269238" cy="415498"/>
          </a:xfrm>
          <a:prstGeom prst="rect">
            <a:avLst/>
          </a:prstGeom>
          <a:noFill/>
        </p:spPr>
        <p:txBody>
          <a:bodyPr wrap="square" rtlCol="0">
            <a:spAutoFit/>
          </a:bodyPr>
          <a:lstStyle/>
          <a:p>
            <a:r>
              <a:rPr lang="de-DE" sz="1050" dirty="0"/>
              <a:t>B 79 von der A 36/ Quedlinburg</a:t>
            </a:r>
          </a:p>
        </p:txBody>
      </p:sp>
      <p:sp>
        <p:nvSpPr>
          <p:cNvPr id="17" name="Titel 1">
            <a:extLst>
              <a:ext uri="{FF2B5EF4-FFF2-40B4-BE49-F238E27FC236}">
                <a16:creationId xmlns:a16="http://schemas.microsoft.com/office/drawing/2014/main" id="{A63EA469-3FAC-808B-B654-8BABCAB2B688}"/>
              </a:ext>
            </a:extLst>
          </p:cNvPr>
          <p:cNvSpPr>
            <a:spLocks noGrp="1"/>
          </p:cNvSpPr>
          <p:nvPr>
            <p:ph type="title"/>
          </p:nvPr>
        </p:nvSpPr>
        <p:spPr>
          <a:xfrm>
            <a:off x="485772" y="340368"/>
            <a:ext cx="5915025" cy="1265704"/>
          </a:xfrm>
        </p:spPr>
        <p:txBody>
          <a:bodyPr anchor="t">
            <a:noAutofit/>
          </a:bodyPr>
          <a:lstStyle/>
          <a:p>
            <a:pPr algn="ctr"/>
            <a:r>
              <a:rPr lang="de-DE" sz="2400" dirty="0"/>
              <a:t>Industriepark – Ost Halberstadt</a:t>
            </a:r>
            <a:br>
              <a:rPr lang="de-DE" sz="2400" dirty="0"/>
            </a:br>
            <a:r>
              <a:rPr lang="de-DE" sz="2400" dirty="0"/>
              <a:t>Osttangente</a:t>
            </a:r>
          </a:p>
        </p:txBody>
      </p:sp>
      <p:sp>
        <p:nvSpPr>
          <p:cNvPr id="19" name="Textfeld 18">
            <a:extLst>
              <a:ext uri="{FF2B5EF4-FFF2-40B4-BE49-F238E27FC236}">
                <a16:creationId xmlns:a16="http://schemas.microsoft.com/office/drawing/2014/main" id="{DCAE9052-1AD9-1C56-FF26-85C0C7FE9177}"/>
              </a:ext>
            </a:extLst>
          </p:cNvPr>
          <p:cNvSpPr txBox="1"/>
          <p:nvPr/>
        </p:nvSpPr>
        <p:spPr>
          <a:xfrm>
            <a:off x="405365" y="8691455"/>
            <a:ext cx="3430456" cy="215444"/>
          </a:xfrm>
          <a:prstGeom prst="rect">
            <a:avLst/>
          </a:prstGeom>
          <a:noFill/>
        </p:spPr>
        <p:txBody>
          <a:bodyPr wrap="square">
            <a:spAutoFit/>
          </a:bodyPr>
          <a:lstStyle/>
          <a:p>
            <a:r>
              <a:rPr lang="de-DE" sz="800" dirty="0">
                <a:effectLst/>
                <a:latin typeface="Arial" panose="020B0604020202020204" pitchFamily="34" charset="0"/>
                <a:ea typeface="Aptos" panose="020B0004020202020204" pitchFamily="34" charset="0"/>
                <a:cs typeface="Arial" panose="020B0604020202020204" pitchFamily="34" charset="0"/>
              </a:rPr>
              <a:t>Open Street </a:t>
            </a:r>
            <a:r>
              <a:rPr lang="de-DE" sz="800" dirty="0" err="1">
                <a:effectLst/>
                <a:latin typeface="Arial" panose="020B0604020202020204" pitchFamily="34" charset="0"/>
                <a:ea typeface="Aptos" panose="020B0004020202020204" pitchFamily="34" charset="0"/>
                <a:cs typeface="Arial" panose="020B0604020202020204" pitchFamily="34" charset="0"/>
              </a:rPr>
              <a:t>Map</a:t>
            </a:r>
            <a:endParaRPr lang="de-DE" sz="800"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D7D441F5-5D67-E184-874C-E0196E5FB94B}"/>
              </a:ext>
            </a:extLst>
          </p:cNvPr>
          <p:cNvSpPr txBox="1"/>
          <p:nvPr/>
        </p:nvSpPr>
        <p:spPr>
          <a:xfrm>
            <a:off x="0" y="8967239"/>
            <a:ext cx="6112701" cy="400110"/>
          </a:xfrm>
          <a:prstGeom prst="rect">
            <a:avLst/>
          </a:prstGeom>
          <a:noFill/>
        </p:spPr>
        <p:txBody>
          <a:bodyPr wrap="square" anchor="t">
            <a:spAutoFit/>
          </a:bodyPr>
          <a:lstStyle/>
          <a:p>
            <a:pPr marL="358775"/>
            <a:r>
              <a:rPr lang="de-DE" sz="1000" b="1" dirty="0">
                <a:solidFill>
                  <a:schemeClr val="bg1"/>
                </a:solidFill>
                <a:latin typeface="Arial" panose="020B0604020202020204" pitchFamily="34" charset="0"/>
                <a:cs typeface="Arial" panose="020B0604020202020204" pitchFamily="34" charset="0"/>
              </a:rPr>
              <a:t>Kontakt:</a:t>
            </a:r>
            <a:r>
              <a:rPr lang="de-DE" sz="1000" dirty="0">
                <a:solidFill>
                  <a:schemeClr val="bg1"/>
                </a:solidFill>
                <a:latin typeface="Arial" panose="020B0604020202020204" pitchFamily="34" charset="0"/>
                <a:cs typeface="Arial" panose="020B0604020202020204" pitchFamily="34" charset="0"/>
              </a:rPr>
              <a:t> Stadt Halberstadt, Unternehmerbüro und Liegenschaften, Arkadius Szczesniak</a:t>
            </a:r>
            <a:br>
              <a:rPr lang="de-DE" sz="1000" dirty="0">
                <a:solidFill>
                  <a:schemeClr val="bg1"/>
                </a:solidFill>
                <a:latin typeface="Arial" panose="020B0604020202020204" pitchFamily="34" charset="0"/>
                <a:cs typeface="Arial" panose="020B0604020202020204" pitchFamily="34" charset="0"/>
              </a:rPr>
            </a:br>
            <a:r>
              <a:rPr lang="de-DE" sz="1000" dirty="0">
                <a:solidFill>
                  <a:schemeClr val="bg1"/>
                </a:solidFill>
                <a:latin typeface="Arial" panose="020B0604020202020204" pitchFamily="34" charset="0"/>
                <a:cs typeface="Arial" panose="020B0604020202020204" pitchFamily="34" charset="0"/>
              </a:rPr>
              <a:t>                Telefon: 03941/ 55-1245  E-Mail: </a:t>
            </a:r>
            <a:r>
              <a:rPr lang="de-DE" sz="10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arkadiusz.szczesniak@halberstadt.de</a:t>
            </a:r>
            <a:endParaRPr lang="de-DE" sz="1000" dirty="0">
              <a:solidFill>
                <a:schemeClr val="bg1"/>
              </a:solidFill>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361C22C1-D64B-01E1-59C0-480F52B1A31E}"/>
              </a:ext>
            </a:extLst>
          </p:cNvPr>
          <p:cNvPicPr/>
          <p:nvPr/>
        </p:nvPicPr>
        <p:blipFill>
          <a:blip r:embed="rId5"/>
          <a:stretch>
            <a:fillRect/>
          </a:stretch>
        </p:blipFill>
        <p:spPr>
          <a:xfrm>
            <a:off x="1400494" y="1801293"/>
            <a:ext cx="170868" cy="264192"/>
          </a:xfrm>
          <a:prstGeom prst="rect">
            <a:avLst/>
          </a:prstGeom>
        </p:spPr>
      </p:pic>
      <p:sp>
        <p:nvSpPr>
          <p:cNvPr id="5" name="Textfeld 4">
            <a:extLst>
              <a:ext uri="{FF2B5EF4-FFF2-40B4-BE49-F238E27FC236}">
                <a16:creationId xmlns:a16="http://schemas.microsoft.com/office/drawing/2014/main" id="{A16AB8EC-5072-25FC-F849-61C3A3860F1A}"/>
              </a:ext>
            </a:extLst>
          </p:cNvPr>
          <p:cNvSpPr txBox="1"/>
          <p:nvPr/>
        </p:nvSpPr>
        <p:spPr>
          <a:xfrm>
            <a:off x="372649" y="3456431"/>
            <a:ext cx="6112701" cy="2400657"/>
          </a:xfrm>
          <a:prstGeom prst="rect">
            <a:avLst/>
          </a:prstGeom>
          <a:noFill/>
        </p:spPr>
        <p:txBody>
          <a:bodyPr wrap="square">
            <a:spAutoFit/>
          </a:bodyPr>
          <a:lstStyle/>
          <a:p>
            <a:r>
              <a:rPr lang="de-DE" sz="1200" kern="100" dirty="0">
                <a:effectLst/>
                <a:latin typeface="Arial" panose="020B0604020202020204" pitchFamily="34" charset="0"/>
                <a:ea typeface="Aptos" panose="020B0004020202020204" pitchFamily="34" charset="0"/>
                <a:cs typeface="Arial" panose="020B0604020202020204" pitchFamily="34" charset="0"/>
              </a:rPr>
              <a:t>B-Plan	 vorhanden/ Nr.					ja/ Nr. 005_Ae01</a:t>
            </a:r>
            <a:br>
              <a:rPr lang="de-DE" sz="1200" kern="100" dirty="0">
                <a:effectLst/>
                <a:latin typeface="Arial" panose="020B0604020202020204" pitchFamily="34" charset="0"/>
                <a:ea typeface="Aptos" panose="020B0004020202020204" pitchFamily="34" charset="0"/>
                <a:cs typeface="Arial" panose="020B0604020202020204" pitchFamily="34" charset="0"/>
              </a:rPr>
            </a:br>
            <a:r>
              <a:rPr lang="de-DE" sz="1200" kern="100" dirty="0">
                <a:effectLst/>
                <a:latin typeface="Arial" panose="020B0604020202020204" pitchFamily="34" charset="0"/>
                <a:ea typeface="Aptos" panose="020B0004020202020204" pitchFamily="34" charset="0"/>
                <a:cs typeface="Arial" panose="020B0604020202020204" pitchFamily="34" charset="0"/>
              </a:rPr>
              <a:t>Gebietscharakter nach § 8 und 9 </a:t>
            </a:r>
            <a:r>
              <a:rPr lang="de-DE" sz="1200" kern="100" dirty="0" err="1">
                <a:effectLst/>
                <a:latin typeface="Arial" panose="020B0604020202020204" pitchFamily="34" charset="0"/>
                <a:ea typeface="Aptos" panose="020B0004020202020204" pitchFamily="34" charset="0"/>
                <a:cs typeface="Arial" panose="020B0604020202020204" pitchFamily="34" charset="0"/>
              </a:rPr>
              <a:t>BauNVO</a:t>
            </a:r>
            <a:r>
              <a:rPr lang="de-DE" sz="1200" kern="100" dirty="0">
                <a:effectLst/>
                <a:latin typeface="Arial" panose="020B0604020202020204" pitchFamily="34" charset="0"/>
                <a:ea typeface="Aptos" panose="020B0004020202020204" pitchFamily="34" charset="0"/>
                <a:cs typeface="Arial" panose="020B0604020202020204" pitchFamily="34" charset="0"/>
              </a:rPr>
              <a:t> 		GI</a:t>
            </a:r>
          </a:p>
          <a:p>
            <a:r>
              <a:rPr lang="de-DE" sz="1200" kern="100" dirty="0">
                <a:effectLst/>
                <a:latin typeface="Arial" panose="020B0604020202020204" pitchFamily="34" charset="0"/>
                <a:ea typeface="Aptos" panose="020B0004020202020204" pitchFamily="34" charset="0"/>
                <a:cs typeface="Arial" panose="020B0604020202020204" pitchFamily="34" charset="0"/>
              </a:rPr>
              <a:t>Bebaubarkeit							sofort</a:t>
            </a:r>
          </a:p>
          <a:p>
            <a:r>
              <a:rPr lang="de-DE" sz="1200" kern="100" dirty="0">
                <a:latin typeface="Arial" panose="020B0604020202020204" pitchFamily="34" charset="0"/>
                <a:ea typeface="Aptos" panose="020B0004020202020204" pitchFamily="34" charset="0"/>
                <a:cs typeface="Arial" panose="020B0604020202020204" pitchFamily="34" charset="0"/>
              </a:rPr>
              <a:t>Topographie							eben</a:t>
            </a:r>
            <a:br>
              <a:rPr lang="de-DE" sz="1200" kern="100" dirty="0">
                <a:latin typeface="Arial" panose="020B0604020202020204" pitchFamily="34" charset="0"/>
                <a:ea typeface="Aptos" panose="020B0004020202020204" pitchFamily="34" charset="0"/>
                <a:cs typeface="Arial" panose="020B0604020202020204" pitchFamily="34" charset="0"/>
              </a:rPr>
            </a:br>
            <a:r>
              <a:rPr lang="de-DE" sz="1200" kern="100" dirty="0">
                <a:latin typeface="Arial" panose="020B0604020202020204" pitchFamily="34" charset="0"/>
                <a:ea typeface="Aptos" panose="020B0004020202020204" pitchFamily="34" charset="0"/>
                <a:cs typeface="Arial" panose="020B0604020202020204" pitchFamily="34" charset="0"/>
              </a:rPr>
              <a:t>Höhe der baulichen Anlagen				11</a:t>
            </a:r>
            <a:br>
              <a:rPr lang="de-DE" sz="1200" kern="100" dirty="0">
                <a:latin typeface="Arial" panose="020B0604020202020204" pitchFamily="34" charset="0"/>
                <a:ea typeface="Aptos" panose="020B0004020202020204" pitchFamily="34" charset="0"/>
                <a:cs typeface="Arial" panose="020B0604020202020204" pitchFamily="34" charset="0"/>
              </a:rPr>
            </a:br>
            <a:r>
              <a:rPr lang="de-DE" sz="1200" kern="100" dirty="0">
                <a:latin typeface="Arial" panose="020B0604020202020204" pitchFamily="34" charset="0"/>
                <a:ea typeface="Aptos" panose="020B0004020202020204" pitchFamily="34" charset="0"/>
                <a:cs typeface="Arial" panose="020B0604020202020204" pitchFamily="34" charset="0"/>
              </a:rPr>
              <a:t>Grundflächenzahl						0,8</a:t>
            </a:r>
          </a:p>
          <a:p>
            <a:r>
              <a:rPr lang="de-DE" sz="1200" kern="100" dirty="0">
                <a:effectLst/>
                <a:latin typeface="Arial" panose="020B0604020202020204" pitchFamily="34" charset="0"/>
                <a:ea typeface="Aptos" panose="020B0004020202020204" pitchFamily="34" charset="0"/>
                <a:cs typeface="Arial" panose="020B0604020202020204" pitchFamily="34" charset="0"/>
              </a:rPr>
              <a:t>Geschossflächenzahl					1,6</a:t>
            </a:r>
          </a:p>
          <a:p>
            <a:br>
              <a:rPr lang="de-DE" sz="600" kern="100" dirty="0">
                <a:latin typeface="Arial" panose="020B0604020202020204" pitchFamily="34" charset="0"/>
                <a:ea typeface="Aptos" panose="020B0004020202020204" pitchFamily="34" charset="0"/>
                <a:cs typeface="Arial" panose="020B0604020202020204" pitchFamily="34" charset="0"/>
              </a:rPr>
            </a:br>
            <a:r>
              <a:rPr lang="de-DE" sz="1200" kern="100" dirty="0">
                <a:latin typeface="Arial" panose="020B0604020202020204" pitchFamily="34" charset="0"/>
                <a:ea typeface="Aptos" panose="020B0004020202020204" pitchFamily="34" charset="0"/>
                <a:cs typeface="Arial" panose="020B0604020202020204" pitchFamily="34" charset="0"/>
              </a:rPr>
              <a:t>Schallleistungspegel</a:t>
            </a:r>
            <a:br>
              <a:rPr lang="de-DE" sz="1200" kern="100" dirty="0">
                <a:latin typeface="Arial" panose="020B0604020202020204" pitchFamily="34" charset="0"/>
                <a:ea typeface="Aptos" panose="020B0004020202020204" pitchFamily="34" charset="0"/>
                <a:cs typeface="Arial" panose="020B0604020202020204" pitchFamily="34" charset="0"/>
              </a:rPr>
            </a:br>
            <a:r>
              <a:rPr lang="de-DE" sz="1200" kern="100" dirty="0">
                <a:latin typeface="Arial" panose="020B0604020202020204" pitchFamily="34" charset="0"/>
                <a:ea typeface="Aptos" panose="020B0004020202020204" pitchFamily="34" charset="0"/>
                <a:cs typeface="Arial" panose="020B0604020202020204" pitchFamily="34" charset="0"/>
              </a:rPr>
              <a:t>Tag       (06:00 Uhr bis 22:00 Uhr)				65 dB 				</a:t>
            </a:r>
            <a:br>
              <a:rPr lang="de-DE" sz="1200" kern="100" dirty="0">
                <a:latin typeface="Arial" panose="020B0604020202020204" pitchFamily="34" charset="0"/>
                <a:ea typeface="Aptos" panose="020B0004020202020204" pitchFamily="34" charset="0"/>
                <a:cs typeface="Arial" panose="020B0604020202020204" pitchFamily="34" charset="0"/>
              </a:rPr>
            </a:br>
            <a:r>
              <a:rPr lang="de-DE" sz="1200" kern="100" dirty="0">
                <a:latin typeface="Arial" panose="020B0604020202020204" pitchFamily="34" charset="0"/>
                <a:ea typeface="Aptos" panose="020B0004020202020204" pitchFamily="34" charset="0"/>
                <a:cs typeface="Arial" panose="020B0604020202020204" pitchFamily="34" charset="0"/>
              </a:rPr>
              <a:t>Nacht	(22:00 Uhr bis 06:00 Uhr)				65 dB</a:t>
            </a:r>
            <a:endParaRPr lang="de-DE" sz="1200" kern="100" dirty="0">
              <a:effectLst/>
              <a:latin typeface="Arial" panose="020B0604020202020204" pitchFamily="34" charset="0"/>
              <a:ea typeface="Aptos" panose="020B0004020202020204" pitchFamily="34" charset="0"/>
              <a:cs typeface="Arial" panose="020B0604020202020204" pitchFamily="34" charset="0"/>
            </a:endParaRPr>
          </a:p>
          <a:p>
            <a:endParaRPr lang="de-DE" sz="1200" kern="100" dirty="0">
              <a:latin typeface="Aptos" panose="020B0004020202020204" pitchFamily="34" charset="0"/>
              <a:cs typeface="Times New Roman" panose="02020603050405020304" pitchFamily="18" charset="0"/>
            </a:endParaRPr>
          </a:p>
          <a:p>
            <a:endParaRPr lang="de-DE" sz="1200" dirty="0">
              <a:latin typeface="Arial" panose="020B0604020202020204" pitchFamily="34" charset="0"/>
              <a:cs typeface="Arial" panose="020B0604020202020204" pitchFamily="34" charset="0"/>
            </a:endParaRPr>
          </a:p>
        </p:txBody>
      </p:sp>
      <p:sp>
        <p:nvSpPr>
          <p:cNvPr id="3" name="Freihandform: Form 2">
            <a:extLst>
              <a:ext uri="{FF2B5EF4-FFF2-40B4-BE49-F238E27FC236}">
                <a16:creationId xmlns:a16="http://schemas.microsoft.com/office/drawing/2014/main" id="{87205997-BCEB-08BE-91AE-8CE75A6511BF}"/>
              </a:ext>
            </a:extLst>
          </p:cNvPr>
          <p:cNvSpPr/>
          <p:nvPr/>
        </p:nvSpPr>
        <p:spPr>
          <a:xfrm>
            <a:off x="4247308" y="7292622"/>
            <a:ext cx="285182" cy="239889"/>
          </a:xfrm>
          <a:custGeom>
            <a:avLst/>
            <a:gdLst>
              <a:gd name="connsiteX0" fmla="*/ 0 w 296333"/>
              <a:gd name="connsiteY0" fmla="*/ 222956 h 239889"/>
              <a:gd name="connsiteX1" fmla="*/ 290688 w 296333"/>
              <a:gd name="connsiteY1" fmla="*/ 239889 h 239889"/>
              <a:gd name="connsiteX2" fmla="*/ 296333 w 296333"/>
              <a:gd name="connsiteY2" fmla="*/ 81845 h 239889"/>
              <a:gd name="connsiteX3" fmla="*/ 242711 w 296333"/>
              <a:gd name="connsiteY3" fmla="*/ 76200 h 239889"/>
              <a:gd name="connsiteX4" fmla="*/ 163688 w 296333"/>
              <a:gd name="connsiteY4" fmla="*/ 73378 h 239889"/>
              <a:gd name="connsiteX5" fmla="*/ 93133 w 296333"/>
              <a:gd name="connsiteY5" fmla="*/ 53622 h 239889"/>
              <a:gd name="connsiteX6" fmla="*/ 59266 w 296333"/>
              <a:gd name="connsiteY6" fmla="*/ 25400 h 239889"/>
              <a:gd name="connsiteX7" fmla="*/ 36688 w 296333"/>
              <a:gd name="connsiteY7" fmla="*/ 0 h 239889"/>
              <a:gd name="connsiteX8" fmla="*/ 19755 w 296333"/>
              <a:gd name="connsiteY8" fmla="*/ 22578 h 239889"/>
              <a:gd name="connsiteX9" fmla="*/ 0 w 296333"/>
              <a:gd name="connsiteY9" fmla="*/ 222956 h 239889"/>
              <a:gd name="connsiteX0" fmla="*/ 0 w 285182"/>
              <a:gd name="connsiteY0" fmla="*/ 220726 h 239889"/>
              <a:gd name="connsiteX1" fmla="*/ 279537 w 285182"/>
              <a:gd name="connsiteY1" fmla="*/ 239889 h 239889"/>
              <a:gd name="connsiteX2" fmla="*/ 285182 w 285182"/>
              <a:gd name="connsiteY2" fmla="*/ 81845 h 239889"/>
              <a:gd name="connsiteX3" fmla="*/ 231560 w 285182"/>
              <a:gd name="connsiteY3" fmla="*/ 76200 h 239889"/>
              <a:gd name="connsiteX4" fmla="*/ 152537 w 285182"/>
              <a:gd name="connsiteY4" fmla="*/ 73378 h 239889"/>
              <a:gd name="connsiteX5" fmla="*/ 81982 w 285182"/>
              <a:gd name="connsiteY5" fmla="*/ 53622 h 239889"/>
              <a:gd name="connsiteX6" fmla="*/ 48115 w 285182"/>
              <a:gd name="connsiteY6" fmla="*/ 25400 h 239889"/>
              <a:gd name="connsiteX7" fmla="*/ 25537 w 285182"/>
              <a:gd name="connsiteY7" fmla="*/ 0 h 239889"/>
              <a:gd name="connsiteX8" fmla="*/ 8604 w 285182"/>
              <a:gd name="connsiteY8" fmla="*/ 22578 h 239889"/>
              <a:gd name="connsiteX9" fmla="*/ 0 w 285182"/>
              <a:gd name="connsiteY9" fmla="*/ 220726 h 23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182" h="239889">
                <a:moveTo>
                  <a:pt x="0" y="220726"/>
                </a:moveTo>
                <a:lnTo>
                  <a:pt x="279537" y="239889"/>
                </a:lnTo>
                <a:lnTo>
                  <a:pt x="285182" y="81845"/>
                </a:lnTo>
                <a:lnTo>
                  <a:pt x="231560" y="76200"/>
                </a:lnTo>
                <a:lnTo>
                  <a:pt x="152537" y="73378"/>
                </a:lnTo>
                <a:lnTo>
                  <a:pt x="81982" y="53622"/>
                </a:lnTo>
                <a:lnTo>
                  <a:pt x="48115" y="25400"/>
                </a:lnTo>
                <a:lnTo>
                  <a:pt x="25537" y="0"/>
                </a:lnTo>
                <a:lnTo>
                  <a:pt x="8604" y="22578"/>
                </a:lnTo>
                <a:lnTo>
                  <a:pt x="0" y="220726"/>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82941D62-20D6-EF55-769B-5CC61D591D71}"/>
              </a:ext>
            </a:extLst>
          </p:cNvPr>
          <p:cNvPicPr/>
          <p:nvPr/>
        </p:nvPicPr>
        <p:blipFill>
          <a:blip r:embed="rId5"/>
          <a:stretch>
            <a:fillRect/>
          </a:stretch>
        </p:blipFill>
        <p:spPr>
          <a:xfrm>
            <a:off x="4143215" y="6908033"/>
            <a:ext cx="328930" cy="535940"/>
          </a:xfrm>
          <a:prstGeom prst="rect">
            <a:avLst/>
          </a:prstGeom>
        </p:spPr>
      </p:pic>
    </p:spTree>
    <p:extLst>
      <p:ext uri="{BB962C8B-B14F-4D97-AF65-F5344CB8AC3E}">
        <p14:creationId xmlns:p14="http://schemas.microsoft.com/office/powerpoint/2010/main" val="418058356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726</Words>
  <Application>Microsoft Office PowerPoint</Application>
  <PresentationFormat>A4-Papier (210 x 297 mm)</PresentationFormat>
  <Paragraphs>65</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Aptos</vt:lpstr>
      <vt:lpstr>Arial</vt:lpstr>
      <vt:lpstr>Calibri</vt:lpstr>
      <vt:lpstr>Google Sans</vt:lpstr>
      <vt:lpstr>Office</vt:lpstr>
      <vt:lpstr>Industriepark – Ost Halberstadt Osttangente</vt:lpstr>
      <vt:lpstr>Industriepark – Ost Halberstadt Osttangente</vt:lpstr>
      <vt:lpstr>Industriepark – Ost Halberstadt Osttangente</vt:lpstr>
      <vt:lpstr>Industriepark – Ost Halberstadt Osttangente</vt:lpstr>
      <vt:lpstr>Industriepark – Ost Halberstadt Osttangente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Wesemeier, Nancy</dc:creator>
  <cp:lastModifiedBy>Willeke, Jörg</cp:lastModifiedBy>
  <cp:revision>30</cp:revision>
  <dcterms:created xsi:type="dcterms:W3CDTF">2023-09-18T08:47:09Z</dcterms:created>
  <dcterms:modified xsi:type="dcterms:W3CDTF">2026-03-20T07:09:56Z</dcterms:modified>
</cp:coreProperties>
</file>