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0"/>
  </p:notesMasterIdLst>
  <p:sldIdLst>
    <p:sldId id="259" r:id="rId2"/>
    <p:sldId id="264" r:id="rId3"/>
    <p:sldId id="282" r:id="rId4"/>
    <p:sldId id="268" r:id="rId5"/>
    <p:sldId id="269" r:id="rId6"/>
    <p:sldId id="270" r:id="rId7"/>
    <p:sldId id="272" r:id="rId8"/>
    <p:sldId id="273" r:id="rId9"/>
    <p:sldId id="267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93" r:id="rId22"/>
    <p:sldId id="286" r:id="rId23"/>
    <p:sldId id="287" r:id="rId24"/>
    <p:sldId id="288" r:id="rId25"/>
    <p:sldId id="289" r:id="rId26"/>
    <p:sldId id="290" r:id="rId27"/>
    <p:sldId id="291" r:id="rId28"/>
    <p:sldId id="292" r:id="rId29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358"/>
    <a:srgbClr val="D60D47"/>
    <a:srgbClr val="71CBF4"/>
    <a:srgbClr val="54BBAB"/>
    <a:srgbClr val="DA1C52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>
        <p:scale>
          <a:sx n="165" d="100"/>
          <a:sy n="165" d="100"/>
        </p:scale>
        <p:origin x="475" y="-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E96F8-59E4-462C-B54B-A4F32E63C03D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5606B-D3D7-41A8-A2FD-906E0A7B2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0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3248026"/>
            <a:ext cx="5915025" cy="541972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08E88A-DA09-48A8-B209-FAD3A0F0DBBF}"/>
              </a:ext>
            </a:extLst>
          </p:cNvPr>
          <p:cNvSpPr/>
          <p:nvPr userDrawn="1"/>
        </p:nvSpPr>
        <p:spPr>
          <a:xfrm>
            <a:off x="0" y="1555896"/>
            <a:ext cx="6858000" cy="982768"/>
          </a:xfrm>
          <a:prstGeom prst="rect">
            <a:avLst/>
          </a:prstGeom>
          <a:solidFill>
            <a:srgbClr val="332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67101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27358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594" y="1537550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93" y="3019466"/>
            <a:ext cx="2901255" cy="532218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3" y="1537550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0970" y="3046267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D53670-8440-4C62-AF5E-C284038B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1074"/>
            <a:ext cx="5915025" cy="126570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25777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1074"/>
            <a:ext cx="5915025" cy="126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551188"/>
            <a:ext cx="5915025" cy="7058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C1B5-EC1F-49DC-A191-F1E0AB07995E}" type="datetime1">
              <a:rPr lang="de-DE" smtClean="0"/>
              <a:t>26.11.2025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4BFC1F-B5F5-4F8A-8BAD-3391DC19F00C}"/>
              </a:ext>
            </a:extLst>
          </p:cNvPr>
          <p:cNvSpPr/>
          <p:nvPr userDrawn="1"/>
        </p:nvSpPr>
        <p:spPr>
          <a:xfrm>
            <a:off x="0" y="9181397"/>
            <a:ext cx="6858000" cy="724604"/>
          </a:xfrm>
          <a:prstGeom prst="rect">
            <a:avLst/>
          </a:prstGeom>
          <a:solidFill>
            <a:srgbClr val="DA1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Unternehmerbüro der Stadt Halberstadt</a:t>
            </a:r>
            <a:endParaRPr lang="de-DE" sz="900" dirty="0">
              <a:solidFill>
                <a:schemeClr val="bg1"/>
              </a:solidFill>
            </a:endParaRPr>
          </a:p>
          <a:p>
            <a:pPr marL="358775" indent="0" algn="l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Haftungsausschluss: </a:t>
            </a:r>
            <a:br>
              <a:rPr lang="de-DE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Stadt Halberstadt übernimmt keine Gewährleistung für die Richtigkeit der Angaben. </a:t>
            </a:r>
            <a:br>
              <a:rPr lang="de-DE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557FA43-B3E6-4181-9F28-A34B0E4F0D4D}"/>
              </a:ext>
            </a:extLst>
          </p:cNvPr>
          <p:cNvCxnSpPr>
            <a:cxnSpLocks/>
          </p:cNvCxnSpPr>
          <p:nvPr userDrawn="1"/>
        </p:nvCxnSpPr>
        <p:spPr>
          <a:xfrm>
            <a:off x="299041" y="1073002"/>
            <a:ext cx="6085994" cy="0"/>
          </a:xfrm>
          <a:prstGeom prst="line">
            <a:avLst/>
          </a:prstGeom>
          <a:ln w="19050">
            <a:solidFill>
              <a:srgbClr val="54B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BF9D272C-3F4B-40ED-904A-464B940750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48" y="9304622"/>
            <a:ext cx="925987" cy="4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61" r:id="rId3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54BBA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E977A5-E7DD-46CE-AB5A-A9B8691503B0}"/>
              </a:ext>
            </a:extLst>
          </p:cNvPr>
          <p:cNvSpPr txBox="1"/>
          <p:nvPr/>
        </p:nvSpPr>
        <p:spPr>
          <a:xfrm>
            <a:off x="471488" y="1646377"/>
            <a:ext cx="6073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Kompetenzen in Halberstadt in der Kunststoff-, Medizin-, Sanitäts- und Zahntechnik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7E53D2F-9B87-4B09-9460-7192AD46DD0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4" b="22913"/>
          <a:stretch/>
        </p:blipFill>
        <p:spPr bwMode="auto">
          <a:xfrm>
            <a:off x="3869246" y="132597"/>
            <a:ext cx="2350770" cy="809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DB24AD1-8AC2-4751-8BDE-8226325DB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5" y="3440889"/>
            <a:ext cx="5919011" cy="394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990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2" y="31074"/>
            <a:ext cx="6073691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6" y="1766890"/>
            <a:ext cx="6073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hydroWEB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 / SIGA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5FA3E64-6F69-4958-A15C-C20FC1B9A3E4}"/>
              </a:ext>
            </a:extLst>
          </p:cNvPr>
          <p:cNvSpPr/>
          <p:nvPr/>
        </p:nvSpPr>
        <p:spPr>
          <a:xfrm>
            <a:off x="471486" y="2729446"/>
            <a:ext cx="5915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indent="-134874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	Jörg Steiner </a:t>
            </a:r>
          </a:p>
          <a:p>
            <a:pPr marL="1348740" indent="-134874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Luther-Augustin-Straße 11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625 52 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625 52 49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info@hydro-web.eu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www.hydro-web.eu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Produktion von Spinnvliesstoffen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hydroWEB</a:t>
            </a:r>
            <a:r>
              <a:rPr lang="de-DE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wasserstrahlverfestigter Spinnvliesstoff),</a:t>
            </a:r>
            <a:b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thermoWEB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(thermoverfestigter Spinnvliesstoff) Anwendungsvielfalt: Transport, Bau, Beschichtung, Matratzen, Medizin, Filtration, Hygiene, Möbel, Verpackung</a:t>
            </a:r>
          </a:p>
          <a:p>
            <a:pPr>
              <a:spcAft>
                <a:spcPts val="0"/>
              </a:spcAft>
            </a:pP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SIGA </a:t>
            </a:r>
            <a:b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Spezielle Klebebänder, Klebstoffe und Membranen für eine luftdichte und winddichte Gebäudehülle </a:t>
            </a:r>
            <a:r>
              <a:rPr lang="de-DE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 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weltweit erste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Bikomponenten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-Spinnvliesproduktionsanlage mit  Wasserstrahl-verfestigung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B1CEEF-A275-4C66-BDCB-AD62E4631C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90" y="1766890"/>
            <a:ext cx="1218834" cy="564476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0B125A6-9D72-4050-9232-4E11EE87B43C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Schrift, Logo, Symbol, Grafiken enthält.&#10;&#10;KI-generierte Inhalte können fehlerhaft sein.">
            <a:extLst>
              <a:ext uri="{FF2B5EF4-FFF2-40B4-BE49-F238E27FC236}">
                <a16:creationId xmlns:a16="http://schemas.microsoft.com/office/drawing/2014/main" id="{A6A5327F-DA5C-E2E8-4D0E-09852367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68" y="1694857"/>
            <a:ext cx="1369009" cy="3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2" y="31074"/>
            <a:ext cx="6073691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6" y="1566836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Iskia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 &amp; Co. KG</a:t>
            </a:r>
          </a:p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Medizintechnik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95A92A9-365B-4DA9-B237-EA557F2DF56A}"/>
              </a:ext>
            </a:extLst>
          </p:cNvPr>
          <p:cNvSpPr/>
          <p:nvPr/>
        </p:nvSpPr>
        <p:spPr>
          <a:xfrm>
            <a:off x="471486" y="2729446"/>
            <a:ext cx="591502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indent="-134874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	Christoph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Gräger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Am Schützenkrug 9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38829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Harsleben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588 10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588 122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info@iskia-medizintechnik.de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www.iskia-medizintechnik.de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Entwicklung, Herstellung und Vertrieb von medizinischen Kunststoffprodukten mit den Schwerpunkten Hals, Nasen, Ohren und Logopädie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Künstliche Nasen (HME), Trachealkanülen, Sprechventile, Logopädische Instrumente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Spritzguss thermoplastischer Kunststoffe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Spritzguss Silikon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Montagearbeitsplätze und -vorrichtungen für Kunststoffteile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Reinräume (für Medizinprodukte)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Ultraschallschweißanlage</a:t>
            </a:r>
          </a:p>
          <a:p>
            <a:pPr>
              <a:spcAft>
                <a:spcPts val="0"/>
              </a:spcAft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br>
              <a:rPr lang="de-DE" sz="1200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7A14C9-509A-426C-B322-C352DF84AE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0" y="1685423"/>
            <a:ext cx="1238250" cy="709295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F9F1B1B-5C8C-4B30-9676-6F3D665A5935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0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2" y="31074"/>
            <a:ext cx="6073691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7" y="1593795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KAMEDTECH </a:t>
            </a:r>
          </a:p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Medizintechnik GmbH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14D1099-9F80-474D-BBF1-D5FE43D99B64}"/>
              </a:ext>
            </a:extLst>
          </p:cNvPr>
          <p:cNvSpPr/>
          <p:nvPr/>
        </p:nvSpPr>
        <p:spPr>
          <a:xfrm>
            <a:off x="471489" y="2783365"/>
            <a:ext cx="5915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Sebastian Albrecht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Am Bahndamm 5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62 35 20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62 35 31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info@kamedtech.de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www.kamedtech.de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Prüfung, Wartung, Instandsetzung und Verwaltung von medizinisch-technischen Geräten sowie fachliche Beratung bei Neuinvestitionen von Medizintechnik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Instandhaltung und Instandsetzung des ortsveränderlichen medizintechnischen Geräteparks und alle Aufgaben, die sich aus Gesetzen, Verordnungen und Richtlinien im Bereich der betroffenen Medizinprodukte ergeben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Zertifizierungen bzw. Auszeichnungen/ Würdigungen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EN ISO 9001:2008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0E5EF2-9AC6-49A1-818B-265198ACE6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71" y="1718601"/>
            <a:ext cx="386715" cy="6451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1E1AC0B-0F64-4237-B164-337674E7F2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08" y="1878748"/>
            <a:ext cx="1945005" cy="346710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14374CD-E5E1-459E-834F-68DAC4B926BC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9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5" y="1769785"/>
            <a:ext cx="6073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Nanoston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6991CCD-0CFD-44C9-BFB3-D8F5AB507AA2}"/>
              </a:ext>
            </a:extLst>
          </p:cNvPr>
          <p:cNvSpPr/>
          <p:nvPr/>
        </p:nvSpPr>
        <p:spPr>
          <a:xfrm>
            <a:off x="471485" y="2735237"/>
            <a:ext cx="59150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indent="-134874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	Christian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Göbbert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348740" indent="-134874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Am Bahndamm 12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58 43 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58 43 99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christian.goebbert@nanostone.com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www.nanostone.com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Entwicklung und Produktion sowie Vertrieb von keramischen Membran-technologien und deren Neben- und Folgeprodukten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Verarbeitung der Nanoteilchen zu neuen, innovativen Produkten in den Bereichen Filtersysteme, Oberflächenveredelung, Sensorik, Energieversorgung und Medizintechnik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Haupteinsatzgebiet der keramischen Membranfilter ist die Erzeugung von schadstofffreiem Trinkwasser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</a:t>
            </a:r>
            <a:b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Nanopore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keramische Filtersystem 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Nanocat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keramisches Beschichtungssystem 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Nanozid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neue Wirkstoffkombination, die einen Standard für antibakterielle </a:t>
            </a:r>
            <a:b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Wirkstoffe setzt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Nanocomp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Werkstoff mit außergewöhnlichen physikalischen und chemische </a:t>
            </a:r>
            <a:b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Eigenschaften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Zertifizierungen bzw. Auszeichnungen/ Würdigungen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Zertifikat ISO 9001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F72A716-52ED-47FA-AD59-3E9A0ED503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32" y="1869322"/>
            <a:ext cx="2259680" cy="284331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1681DE0-FA44-481D-BA7D-636FD1E6C8E2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0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5" y="1581762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Novoplast</a:t>
            </a:r>
            <a:endParaRPr lang="de-DE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Schlauchtechnik GmbH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A8BF66-96A3-4DDC-A2FC-9DE99406C899}"/>
              </a:ext>
            </a:extLst>
          </p:cNvPr>
          <p:cNvSpPr/>
          <p:nvPr/>
        </p:nvSpPr>
        <p:spPr>
          <a:xfrm>
            <a:off x="471485" y="2700085"/>
            <a:ext cx="59150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indent="-134874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	Mark Becks, Christian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Horstkötter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Martin Oye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In den Langen Stücken 6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68 69 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68 69 40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info.novoplast@masterflexgroup.com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www.schlauchtechnik.de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Entwicklung und Herstellung von thermoplastischen Schläuchen für industrielle und medizinische Anwendungen, seit mehr als 25 Jahren am Standort Halberstadt, Teil der MASTERFLEX GROUP; Gelsenkirchen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Industrie: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XFlame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®, PA DUOPART®, Pneumatik-, Form-, Isolier-, Brems- und Profilschläuche, Spiralen, Rund- und Hohlriemen 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Medizinbereich:</a:t>
            </a:r>
            <a:r>
              <a:rPr lang="de-DE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Monolumen-, Multilumen-,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Multilayer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-, Doppelschlauch- und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CoExtrusion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für Infusion, Ernährung, Angiographie, Urologie, Endoskopie, Kardiologie, Dialyse, Chirurgie, Onkologie, Drainage etc.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Extrusionsanlagen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(davon 4 Hochgeschwindigkeits-PVC-Linien), Reinraumproduktion (ISO-Klassen 6 bis 8), kundenspezifische Fertigung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Zertifizierungen bzw. Auszeichnungen/ Würdigungen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EN ISO 9001, DIN EN 13485, DIN ISO 14001, DIN ISO 50001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MASTERFLEX GROUP ist offizieller „Weltmarktführer”, “TOP100 Innovator” und bietet laut "Focus" und "Focus Money" Deutschlands "beste Jobs mit Zukunft"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92D06B-324A-407C-82D9-7598E22436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90" y="1807533"/>
            <a:ext cx="2105523" cy="441009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48F469D-5505-4A0D-9448-2AB146107D45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9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5" y="1754396"/>
            <a:ext cx="6073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OxyCare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56A984F-EC0A-44CF-B56F-E9D6B662EB06}"/>
              </a:ext>
            </a:extLst>
          </p:cNvPr>
          <p:cNvSpPr/>
          <p:nvPr/>
        </p:nvSpPr>
        <p:spPr>
          <a:xfrm>
            <a:off x="471485" y="2735235"/>
            <a:ext cx="59150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Pierre Lange, Erwin Dreyer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Rabahne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421 / 48 99 66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421 / 48 99 6-99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ocinf@oxycare.eu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www.oxycare-gmbh.de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Dienstleister für Sauerstoff und Beatmungstechnik für den stationären und häuslichen Bereich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OxyCare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spezialisiert sich im Bereich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Respiratory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Care auf die schnelle und zuverlässige Patientenversorgung, u.a. mit Sauerstoff- und Beatmungsprodukten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 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EN ISO 13485 und 9001 Zertifizierung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5E9030-0834-454D-A9D6-B9A6196C72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88" y="1691170"/>
            <a:ext cx="2447925" cy="673735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B167D16-488B-46F7-A597-CDDA10487951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3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5" y="1770926"/>
            <a:ext cx="6073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PANADUR GmbH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D483E61-9F06-409E-8C36-B74C98B9834C}"/>
              </a:ext>
            </a:extLst>
          </p:cNvPr>
          <p:cNvSpPr/>
          <p:nvPr/>
        </p:nvSpPr>
        <p:spPr>
          <a:xfrm>
            <a:off x="471485" y="2735234"/>
            <a:ext cx="59150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Dr. Thomas Moch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Am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Sülzegraben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62 40 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62 40 20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info@panadur.de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www.panadur.de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Formulierer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von funktionalen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Polyureabeschichtungen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Polyureabeschichtungen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für Anwendungen im Automobilbereich und der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Bauindustrie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Trennmittelfreie Verarbeitung der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Polyureasysteme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 RIM-Verfahren zur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Beschichtung von Kunststoffbauteilen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Zertifizierungen bzw. Auszeichnungen/ Würdigungen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 9001:2008, Automobilzulieferer für Serienanwendungen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D40FAA5-D000-459B-9FDC-50173624FD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18" y="1703870"/>
            <a:ext cx="2398395" cy="648335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D4CD2B8-D387-48A6-904D-D9CE3D88D22C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63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8" y="1598161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Primed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Halberstadt</a:t>
            </a:r>
          </a:p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Medizintechnik GmbH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8C45730-C6CB-485C-B131-D4F46AF0FA22}"/>
              </a:ext>
            </a:extLst>
          </p:cNvPr>
          <p:cNvSpPr/>
          <p:nvPr/>
        </p:nvSpPr>
        <p:spPr>
          <a:xfrm>
            <a:off x="473738" y="2735234"/>
            <a:ext cx="59150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Peter Rohde, Daniel Schiel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Straße des 20. Juli 1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66 86</a:t>
            </a: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245 65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primed@primed-halberstadt.de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www.primed-halberstadt.de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Entwicklung, Herstellung und Vertrieb von Qualitätsprodukten für die medizinische Anwendung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Schwerpunkt sind Produkte für die Wunddrainage, für den Bereich Tracheotomie &amp; Laryngektomie, für die Diagnostik, Infusion und effizientes Stuhlmanagement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Gesamter Produktionsprozess aus einer Hand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Reinräume 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Technologische Fertigungstiefe (Spritzguss, Blastechnik, Extrusion,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Ballonfertigung, Ultraschallschweißen, UV-Kleben)    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Export in über 60 Länder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Zertifizierungen bzw. Auszeichnungen/ Würdigungen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EN ISO 13485:2012 &amp; AC:2012  </a:t>
            </a:r>
          </a:p>
          <a:p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Zertifikat Energiemanagement nach DIN ISO 50001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998248-C9EF-46F1-BAF5-5B4F040ADF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62" y="1785817"/>
            <a:ext cx="1835150" cy="460375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5228E8D-960C-4608-AEE7-C401A14D2E35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8" y="1788274"/>
            <a:ext cx="6073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Teguma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C7B34F-3031-4297-9A2A-C31A7BB47D8C}"/>
              </a:ext>
            </a:extLst>
          </p:cNvPr>
          <p:cNvSpPr/>
          <p:nvPr/>
        </p:nvSpPr>
        <p:spPr>
          <a:xfrm>
            <a:off x="471488" y="2735232"/>
            <a:ext cx="591502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Ronald Meyer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Bleichstraße 2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24 203</a:t>
            </a: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24 062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info@teguma.de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www.teguma.de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Produktion von Gummierzeugnissen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Gummiformteile für Waggonübergänge, Dichtungen, Besenschlauch / Bürstenschlauch für Schotterpflüge, Gummigewebe, Gummiformteile, Gummiplatten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3351AE-0D56-4594-A1FC-43CEA38078A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6" b="26526"/>
          <a:stretch/>
        </p:blipFill>
        <p:spPr bwMode="auto">
          <a:xfrm>
            <a:off x="5119687" y="1754395"/>
            <a:ext cx="1266825" cy="579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306D930-C3A2-47A4-BAC4-0E56B6FB87BC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8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Autofit/>
          </a:bodyPr>
          <a:lstStyle/>
          <a:p>
            <a:r>
              <a:rPr lang="de-DE" sz="3000" dirty="0"/>
              <a:t>Inhaltsverzeichnis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8" y="1754395"/>
            <a:ext cx="6073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Sanitätshäuser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BB05F55-9441-4CBA-8DF3-BA77E52ADB8D}"/>
              </a:ext>
            </a:extLst>
          </p:cNvPr>
          <p:cNvSpPr/>
          <p:nvPr/>
        </p:nvSpPr>
        <p:spPr>
          <a:xfrm>
            <a:off x="471488" y="2735232"/>
            <a:ext cx="54600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Sanitätshaus + Orthopädietechnik </a:t>
            </a: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e.K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</a:p>
          <a:p>
            <a:pPr>
              <a:spcAft>
                <a:spcPts val="0"/>
              </a:spcAft>
            </a:pPr>
            <a:r>
              <a:rPr lang="de-DE" sz="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Orthopädie-Schuhtechnik-Lübbecke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Sanitätshaus Heidemann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Steinke Orthopädie-Center GmbH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Strehlow GmbH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2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2" y="31074"/>
            <a:ext cx="6073691" cy="1265704"/>
          </a:xfrm>
        </p:spPr>
        <p:txBody>
          <a:bodyPr>
            <a:normAutofit/>
          </a:bodyPr>
          <a:lstStyle/>
          <a:p>
            <a:r>
              <a:rPr lang="de-DE" sz="3000" dirty="0"/>
              <a:t>Inhaltsverzeichnis</a:t>
            </a:r>
            <a:r>
              <a:rPr lang="de-DE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8" y="1749235"/>
            <a:ext cx="607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Kunststoff- und Medizintechnik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718B1B0-4F4E-431D-9EAD-C26C14DD0CD9}"/>
              </a:ext>
            </a:extLst>
          </p:cNvPr>
          <p:cNvSpPr/>
          <p:nvPr/>
        </p:nvSpPr>
        <p:spPr>
          <a:xfrm>
            <a:off x="471488" y="2724913"/>
            <a:ext cx="546008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 </a:t>
            </a: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Nonwoven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GmbH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Cardea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GmbH &amp; Co.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KG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Cardinal Health Germany Manufacturing GmbH 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Dahlhausen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Medizintechnik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GmbH 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Günter Buscha Entsorgung </a:t>
            </a: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e.K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HA2 Medizintechnik GmbH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HelpDirekt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GmbH 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hydroWEB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GmbH/ SIGA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ISKIA GmbH &amp; Co. KG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Kamedtech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Medizintechnik GmbH 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Nanostone </a:t>
            </a: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GmbH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Novoplast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Schlauchtechnik GmbH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OxyCare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GmbH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Panadur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GmbH 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Primed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Halberstadt Medizintechnik GmbH 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Teguma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GmbH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9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2" y="31074"/>
            <a:ext cx="6073691" cy="1265704"/>
          </a:xfrm>
        </p:spPr>
        <p:txBody>
          <a:bodyPr>
            <a:normAutofit/>
          </a:bodyPr>
          <a:lstStyle/>
          <a:p>
            <a:r>
              <a:rPr lang="de-DE" sz="3000" dirty="0"/>
              <a:t>Sanitätshäuser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7" y="1581256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 Sanitätshaus und </a:t>
            </a:r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Orthodpädietechnik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1AD0E20-78C4-47B4-BE4B-F948DE78E19D}"/>
              </a:ext>
            </a:extLst>
          </p:cNvPr>
          <p:cNvSpPr/>
          <p:nvPr/>
        </p:nvSpPr>
        <p:spPr>
          <a:xfrm>
            <a:off x="471487" y="2735232"/>
            <a:ext cx="59150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Inhaber			Sebastian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Straße der Opfer des Faschismus 4a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44 35 32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600 041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post@sanihausdisse.de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www.sani-disse.de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Sanitätshaus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Orthopädietechnik, Rehabilitationstechnik, Sanitätsfachhandel 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Zertifizierungen bzw. Auszeichnungen/ Würdigungen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Präqualifiziert nach § 126 SGB V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829639-ECAD-4186-BE65-ECAA86D8FE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87" y="1599695"/>
            <a:ext cx="1508125" cy="880745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DE93216D-5B80-48A3-8E68-4DE8F479DC89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1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Sanitätshäuser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7" y="1603770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Orthopädie-</a:t>
            </a:r>
          </a:p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Schuhtechnik-Lübbecke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0C3D02-00BE-4660-BF2D-96FFC4EAB1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00" y="1634438"/>
            <a:ext cx="712470" cy="8312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3FE0CE-6710-4C4F-87E2-C576F8680BC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3"/>
          <a:stretch/>
        </p:blipFill>
        <p:spPr bwMode="auto">
          <a:xfrm>
            <a:off x="4894898" y="1771599"/>
            <a:ext cx="1491615" cy="556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489D55A-634A-49EE-A76D-155A361C7F78}"/>
              </a:ext>
            </a:extLst>
          </p:cNvPr>
          <p:cNvSpPr/>
          <p:nvPr/>
        </p:nvSpPr>
        <p:spPr>
          <a:xfrm>
            <a:off x="471487" y="2735231"/>
            <a:ext cx="591502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Inhaber			Alexander Lübbecke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Straße der Opfer des Faschismus 4a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44 41 47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58 47 27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info@orthopaedie-schuhtechnik-luebbecke.de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www.orthopaedie-schuhtechnik-luebbecke.de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Orthopädie-Schuhtechnik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Orthopädische Maßschuhe, Einlagen nach Maß, Fußorthesen, Fuß- und Kniebandagen, Reparaturen</a:t>
            </a:r>
          </a:p>
          <a:p>
            <a:pPr>
              <a:spcAft>
                <a:spcPts val="0"/>
              </a:spcAft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7899104-7C82-4120-94AB-E25C1A06358C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4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Sanitätshäuser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7" y="1593792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Sanitätshaus </a:t>
            </a:r>
            <a:b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Heidemann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2E11BD1-23B2-466E-B964-E2F203F17BEE}"/>
              </a:ext>
            </a:extLst>
          </p:cNvPr>
          <p:cNvSpPr/>
          <p:nvPr/>
        </p:nvSpPr>
        <p:spPr>
          <a:xfrm>
            <a:off x="471487" y="2735231"/>
            <a:ext cx="59150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Kathrin Beil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Ansprechpartner		Katrin Hartmann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Voigtei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23/24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44 35 18</a:t>
            </a: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60 19 13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info@sanitaetshaus-heidemann.de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www.sanitaetshaus-heidemann.de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Sanitätshaus und orthopädische Werkstatt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Individuelle Versorgung mit Hilfsmitteln der Orthopädie- und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Rehatechnik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Hilfsmitteln für die häusliche Pflege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Anfertigung und Lieferung von Einlagen, Bandagen, Kompressionsstrümpfen und Orthesen 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Individuelle Versorgung mit Pflegebetten, Rollstühlen und anderen Hilfsmitteln für Kinder und Erwachsene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Inkontinenz- und Krankenpflegeartikel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Zertifizierungen bzw. Auszeichnungen/ Würdigungen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ISO 9001:2015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7B3C286-DD3C-45EF-A721-C50184F3D7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98" y="1753114"/>
            <a:ext cx="2431415" cy="52578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7A29D5B-A590-49ED-A1DC-91C56EDDDDA4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72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Sanitätshäuser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7" y="1593791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Steinke Orthopädie-</a:t>
            </a:r>
          </a:p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GmbH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BC35C41-A7B0-4A6C-B28A-1AB9429692F5}"/>
              </a:ext>
            </a:extLst>
          </p:cNvPr>
          <p:cNvSpPr/>
          <p:nvPr/>
        </p:nvSpPr>
        <p:spPr>
          <a:xfrm>
            <a:off x="471487" y="2744703"/>
            <a:ext cx="59150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Tobias Steinke, Christoph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Prievitzer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Voigtei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34 - 35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58 40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58 41 11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info@steinke-gsc.de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www.steinke-gsc.de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Sanitätshaus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Reha- und Medizintechnik, Orthopädie-Schuhtechnik, Orthopädie-Technik, Sanitätsfachhandel, Betreuungsservice Home-Care und Kids-Care, Bewegungsanalysen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9AF444-CF7F-4C99-9BED-5F8FF5B127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53" y="1814391"/>
            <a:ext cx="2308860" cy="403225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18E8758-162B-4A6A-BE22-F081D86D943F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5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Sanitätshäuser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7" y="1769783"/>
            <a:ext cx="6073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Strehlow GmbH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DDD8D28-2CD0-413D-8D0E-EAAB32311F61}"/>
              </a:ext>
            </a:extLst>
          </p:cNvPr>
          <p:cNvSpPr/>
          <p:nvPr/>
        </p:nvSpPr>
        <p:spPr>
          <a:xfrm>
            <a:off x="471487" y="2735231"/>
            <a:ext cx="59150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Uwe Strehlow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Ansprechpartner		Christoph Strehlow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Bleichstr. 2 A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391 / 50 56 60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391 / 50 56 638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info@strehlow.info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www.strehlow.info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Sanitätshaus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Beratung, Vorsorge und Betreuung in Gesundheitsfragen sowie bei der häuslichen Pflege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Zertifizierungen bzw. Auszeichnungen/ Würdigungen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ISO 13485, DIN EN ISO 9001</a:t>
            </a:r>
            <a:b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Qualitätssicherungssystem - Medizinprodukte -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FBAC746-E70B-441C-BA0D-172B853FA8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98" y="1585123"/>
            <a:ext cx="1478915" cy="885825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9A622AE-8560-4F1E-B3D7-71AE4E71DB8B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4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2" y="31074"/>
            <a:ext cx="6073691" cy="1265704"/>
          </a:xfrm>
        </p:spPr>
        <p:txBody>
          <a:bodyPr>
            <a:normAutofit/>
          </a:bodyPr>
          <a:lstStyle/>
          <a:p>
            <a:r>
              <a:rPr lang="de-DE" sz="3000" dirty="0"/>
              <a:t>Inhaltsverzeichnis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7" y="1754394"/>
            <a:ext cx="6073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Zahntechnik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42FAD75-9F1A-4B16-8ED5-0C0E2A9345B8}"/>
              </a:ext>
            </a:extLst>
          </p:cNvPr>
          <p:cNvSpPr/>
          <p:nvPr/>
        </p:nvSpPr>
        <p:spPr>
          <a:xfrm>
            <a:off x="471487" y="2735230"/>
            <a:ext cx="59150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32EACEF-4A1B-4516-8357-A7DB62195092}"/>
              </a:ext>
            </a:extLst>
          </p:cNvPr>
          <p:cNvSpPr/>
          <p:nvPr/>
        </p:nvSpPr>
        <p:spPr>
          <a:xfrm>
            <a:off x="471486" y="2735230"/>
            <a:ext cx="564055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 RUST Zahntechnik GmbH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Jörg </a:t>
            </a: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Fielsen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Dental GmbH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4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Zahntechnik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392153" y="1593792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RUST</a:t>
            </a:r>
          </a:p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Zahntechnik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FA6B1A-2264-4B15-86CA-1CADDC56A106}"/>
              </a:ext>
            </a:extLst>
          </p:cNvPr>
          <p:cNvSpPr/>
          <p:nvPr/>
        </p:nvSpPr>
        <p:spPr>
          <a:xfrm>
            <a:off x="471487" y="2735230"/>
            <a:ext cx="5915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Inhaber			Christian Rust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Spiegelsbergenweg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109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60 50 04 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61 31 61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dentallabor@rustzahntechnik.de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www.zahntechnik-rust.de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Dentallabor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professionelle und termingerechte Fertigung von Zahnersatz sowie ein Leistungsspektrum an Dienst- und Serviceleistungen, für Zahnärzte und Patienten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12B373-C9E5-4C96-B881-E5E9496D17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56" y="1759050"/>
            <a:ext cx="1786255" cy="586105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AA3D0E4-2548-4855-BE58-A7EC65593500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03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Zahntechnik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7" y="1599110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Jörg </a:t>
            </a:r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Fielsen</a:t>
            </a:r>
            <a:endParaRPr lang="de-DE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GmbH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037A66-5D6F-42B9-B114-B7572CBA1021}"/>
              </a:ext>
            </a:extLst>
          </p:cNvPr>
          <p:cNvSpPr/>
          <p:nvPr/>
        </p:nvSpPr>
        <p:spPr>
          <a:xfrm>
            <a:off x="471487" y="2735229"/>
            <a:ext cx="59150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Kerstin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Fielsen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-Reißig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Im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Sülzeteiche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56 900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62 13 009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info@joerg-fielsen-dental.de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www.joerg-fielsen-dental.de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Dentallabor und Fortbildungszentrum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Computergestützte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Implantatplanung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3D,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Prothetikberatung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Praxis,</a:t>
            </a:r>
          </a:p>
          <a:p>
            <a:pPr>
              <a:spcAft>
                <a:spcPts val="0"/>
              </a:spcAft>
            </a:pP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Farbnahme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Praxis mit Fotografie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AA80AE-469B-4ADE-8557-298067256EF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 r="3587"/>
          <a:stretch/>
        </p:blipFill>
        <p:spPr bwMode="auto">
          <a:xfrm>
            <a:off x="4762818" y="1608535"/>
            <a:ext cx="1623695" cy="872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9862742-DC01-4282-92F7-7437085B288E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68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Impressum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7" y="1569727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Kunststoff-, Medizin-, Sanitäts- und Zahntechnik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037A66-5D6F-42B9-B114-B7572CBA1021}"/>
              </a:ext>
            </a:extLst>
          </p:cNvPr>
          <p:cNvSpPr/>
          <p:nvPr/>
        </p:nvSpPr>
        <p:spPr>
          <a:xfrm>
            <a:off x="471487" y="2735229"/>
            <a:ext cx="59150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0A044FD-D116-41BB-8518-60888D50C516}"/>
              </a:ext>
            </a:extLst>
          </p:cNvPr>
          <p:cNvSpPr/>
          <p:nvPr/>
        </p:nvSpPr>
        <p:spPr>
          <a:xfrm>
            <a:off x="471487" y="2735229"/>
            <a:ext cx="59150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Herausgeber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Stadt Halberstadt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Fachbereich Wirtschaft/ Stadtplanung/ Kultur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Unternehmerbüro, Liegenschaften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Domplatz 49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38820 Halberstadt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unter Mitwirkung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der aufgeführten Unternehmen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2025 – Stadt Halberstadt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Wir danken allen beteiligten Unternehmen für ihre Unterstützung.</a:t>
            </a:r>
          </a:p>
        </p:txBody>
      </p:sp>
    </p:spTree>
    <p:extLst>
      <p:ext uri="{BB962C8B-B14F-4D97-AF65-F5344CB8AC3E}">
        <p14:creationId xmlns:p14="http://schemas.microsoft.com/office/powerpoint/2010/main" val="291668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2" y="31074"/>
            <a:ext cx="6073691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8" y="1792754"/>
            <a:ext cx="6073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 </a:t>
            </a:r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Nonwoven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57C2FF1-AEF8-43E0-BBF7-E62D5F542E64}"/>
              </a:ext>
            </a:extLst>
          </p:cNvPr>
          <p:cNvSpPr/>
          <p:nvPr/>
        </p:nvSpPr>
        <p:spPr>
          <a:xfrm>
            <a:off x="471488" y="2735233"/>
            <a:ext cx="59150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-89916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Vorstand				Moritz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Clüsener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99160" indent="-89916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	Osttangente 17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59 54 31 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59 54 32 9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cluesener@agro-nonwoven.com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https://www.agro-nonwoven.com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Entwicklung, Produktion, Vertrieb, Handel sowie Export von Hochleistungs-vliesstoffen und technischen Textilien 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Hochleistungsvliesstoffe für Hygiene-, Medical-, Automobil-, Bau-, Möbel- und Landwirtschaftsindustrie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Erstes Unternehmen weltweit, das die Technologie der wasserstrahlverfestigten Spinnvliesstoffe</a:t>
            </a:r>
            <a:r>
              <a:rPr lang="de-DE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in-line auf einer Produktionsanlage gefertigt werden, angewendet hat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Zertifizierungen bzw. Auszeichnungen/ Würdigungen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OHSAS 18001:2007, DIN EN ISO 50001:2011, DIN EN ISO 9001:2015, DIN EN ISO 14001:2015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DEB812C-3E49-4905-B902-016AA2DF7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77" y="1764165"/>
            <a:ext cx="2109102" cy="523220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15E120A-3F5E-4808-87A3-D292CE072752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3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2" y="31074"/>
            <a:ext cx="6073691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8" y="1755309"/>
            <a:ext cx="607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Cardea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 &amp; Co. KG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D150B4B-FE8D-49AF-8058-D53B7765F9A5}"/>
              </a:ext>
            </a:extLst>
          </p:cNvPr>
          <p:cNvSpPr/>
          <p:nvPr/>
        </p:nvSpPr>
        <p:spPr>
          <a:xfrm>
            <a:off x="471488" y="2759147"/>
            <a:ext cx="5915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Kai Stolpe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Ansprechpartner		Jens Siegfried Lange (Betriebsleiter)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Bruchweg 23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38822 Halberstadt OT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Emersleben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39424 / 944 09 0</a:t>
            </a: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39424 / 944 09 90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info@cardea-med.de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www.cardea-med.de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Entwicklung, Produktion und Vertrieb medizinischer Produkte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Herstellung von Einmalmedizinprodukten für die Radiologie (Kontrastmittel-Applikation) sowie Behandlungseinheiten und spiralförmiger Leitungen zu Infusionszwecken, Fertigung, Kombinierung und Individualisierung auch von Kleinserien</a:t>
            </a: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Reinräume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Zertifizierungen bzw. Auszeichnungen/ Würdigungen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EN ISO 13485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561566-12E3-45BC-8C9F-43FBB25F7F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42" y="1711744"/>
            <a:ext cx="1417470" cy="658478"/>
          </a:xfrm>
          <a:prstGeom prst="rect">
            <a:avLst/>
          </a:prstGeom>
          <a:noFill/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97E17AC8-CE3C-47D4-AECA-5814AE8ECC46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9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7" y="1584897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Cardinal Health Germany </a:t>
            </a:r>
          </a:p>
          <a:p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Manufactoring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A0AD7C3-DEC1-4792-9D50-38A12ACD9C72}"/>
              </a:ext>
            </a:extLst>
          </p:cNvPr>
          <p:cNvSpPr/>
          <p:nvPr/>
        </p:nvSpPr>
        <p:spPr>
          <a:xfrm>
            <a:off x="471487" y="2765571"/>
            <a:ext cx="591502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indent="-134874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	Paul Charles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O`Driscoll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Ansprechpartner		Steffen Kops (Werksleiter)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Quedlinburger Straße 39a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 marR="1397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69 77 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69 77 16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privacy@cardinalhealth.com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www.cardinalhealth.com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Produktion von Elektroden für den gesamten Weltmarkt 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Entwicklung, Herstellung, Verkauf und Vertrieb von medizinischen Produkten, Krankenhaus- und Patientenversorgung aller Art, Erbringung von Dienstleistungen in diesen Bereichen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Produktion von Einmalelektroden für die unterschiedlichsten Anwendungsbereiche wie zum Beispiel Elektroden für Neugeborene im Brutkasten, Druckknopfelektroden für Erwachsene, Schlaflaborelektroden oder auch Neutralelektroden für die HF-Chirurgie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0E9CD74-3B27-4017-8BCB-85C321FDFEAF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0A1320-DD8A-3EBF-37A9-D82734760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6" t="7781" r="6495" b="54340"/>
          <a:stretch/>
        </p:blipFill>
        <p:spPr bwMode="auto">
          <a:xfrm>
            <a:off x="4728161" y="1695305"/>
            <a:ext cx="1593126" cy="7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8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2" y="31074"/>
            <a:ext cx="6073691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6" y="1584898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Dahlhausen </a:t>
            </a:r>
          </a:p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Medizintechnik GmbH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D5FFDB8-0AC2-4924-AD26-A8E3AFD8D368}"/>
              </a:ext>
            </a:extLst>
          </p:cNvPr>
          <p:cNvSpPr/>
          <p:nvPr/>
        </p:nvSpPr>
        <p:spPr>
          <a:xfrm>
            <a:off x="471486" y="2765571"/>
            <a:ext cx="59150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Ulrich Dahlhausen, 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Ansprechpartner		Holger Linke (Betriebsleitung)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Am Bahndamm 3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588 70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588 719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info.halberstadt@dahlhausen.de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www.dahlhausen.de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Logistikzentrum und Produktion medizinischer Verbrauchsartikel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Etikettierung und Verpackung von medizinischen Verbrauchsartikeln und Komplettierung, Konfektionierung von Einmal-Beatmungssystemen und kundenindividuellen Sets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Verpackungsmaschine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PE-Beutel Schweißmaschinen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Kartonverschließmaschine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Umreifungsmaschine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Kommissionierer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0BECA5-FF36-49BE-BCB6-6C63F7413F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931162"/>
            <a:ext cx="2400300" cy="200025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F542B6A-ABD1-4F32-9551-6DAC82BD3BDF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1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4" y="31074"/>
            <a:ext cx="6073690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7" y="1589771"/>
            <a:ext cx="6073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Günter </a:t>
            </a:r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Buscha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Entsorgung </a:t>
            </a:r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e.K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270838F-7CC5-4CE1-85F8-07AEDC6014FE}"/>
              </a:ext>
            </a:extLst>
          </p:cNvPr>
          <p:cNvSpPr/>
          <p:nvPr/>
        </p:nvSpPr>
        <p:spPr>
          <a:xfrm>
            <a:off x="471487" y="2831483"/>
            <a:ext cx="591502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Inhaberin			Eileen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Buscha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Am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Sülzegraben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600 358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/44 56 48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info@buscha-entsorgung.de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www.buscha-entsorgung.de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 seit 1992 bestehender Fachbetrieb für verschiedene Entsorgungsarten. Dabei werden die Abfälle, auch medizinischer Art, ordnungsgemäß, schadlos und gesetzeskonform in entsprechenden Anlagen beseitigt.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Entsorgung medizinischer Abfälle, wie Spritzen, Körperteile und Organe, infektiöse und nicht infektiöse Abfälle, zytotoxische und zytostatische Arzneimittel sowie Amalgamabfälle der Zahnmedizin.</a:t>
            </a:r>
            <a:b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Zusätzlich dazu bietet das Unternehmen die Entsorgung von Produkten aus der Foto- und Druckindustrie, die Entsorgung von Pappe, Papier und Folie.  Des Weiteren gehört zum Unternehmen ein Containerdienst.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Auch im Bereich Datenschutz/Aktenentsorgung ist Günter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Buscha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Entsorgung ein zuverlässiger Partner.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Zertifiziert zum Entsorgungsfachbetrieb</a:t>
            </a:r>
          </a:p>
          <a:p>
            <a:pPr>
              <a:spcAft>
                <a:spcPts val="0"/>
              </a:spcAft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F13A81-E4E5-45A3-BD62-3C1B31FBC5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1621710"/>
            <a:ext cx="1138555" cy="828675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E678180-3C22-43AE-B708-5A92DEDA4501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2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2" y="31074"/>
            <a:ext cx="6073691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6" y="1766890"/>
            <a:ext cx="6073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HA2 Medizintechnik GmbH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4ACF4C-79F7-4652-B923-59B54A4442E1}"/>
              </a:ext>
            </a:extLst>
          </p:cNvPr>
          <p:cNvSpPr/>
          <p:nvPr/>
        </p:nvSpPr>
        <p:spPr>
          <a:xfrm>
            <a:off x="471487" y="2729446"/>
            <a:ext cx="591502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Peter Rohde, Daniel Schiel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Tschaikowskistr. 2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			+49 (0) 3941 / 668 85 0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				+49 (0) 3941 / 668 85 8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ha2@ha2-medizintechnik.de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www.ha2-medizintechnik.de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Dienstleister für Gassterilisation mittels ETO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Anbieter von Sterilisations- und Validierungsleistungen, insbesondere für Medizinprodukte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eine der modernsten Gassterilisationsanlagen Europas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hochmodernes Hochregallager mit 4000 Palettenstellplätzen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eigenes Labor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Zertifizierungen bzw. Auszeichnungen/ Würdigungen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EN ISO 13485:2012 &amp; AC: 2012, DIN EN ISO 50001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FC2B28-0E2A-4FC0-80E8-831C73B180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89" y="1636295"/>
            <a:ext cx="827925" cy="806115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67297AF-6862-4798-9103-F55ADA461FDA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5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679E-138D-4901-AB4B-22DDA3F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2" y="31074"/>
            <a:ext cx="6073691" cy="1265704"/>
          </a:xfrm>
        </p:spPr>
        <p:txBody>
          <a:bodyPr>
            <a:normAutofit/>
          </a:bodyPr>
          <a:lstStyle/>
          <a:p>
            <a:r>
              <a:rPr lang="de-DE" sz="3000" dirty="0"/>
              <a:t>Kunststoff- und Medizintechnik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1C7313-46C5-4BA4-A8EF-229D38CB453F}"/>
              </a:ext>
            </a:extLst>
          </p:cNvPr>
          <p:cNvSpPr txBox="1"/>
          <p:nvPr/>
        </p:nvSpPr>
        <p:spPr>
          <a:xfrm>
            <a:off x="471488" y="1789244"/>
            <a:ext cx="6073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HelpDirect</a:t>
            </a: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86B048-09C3-4D82-8490-F6D46092FB45}"/>
              </a:ext>
            </a:extLst>
          </p:cNvPr>
          <p:cNvSpPr/>
          <p:nvPr/>
        </p:nvSpPr>
        <p:spPr>
          <a:xfrm>
            <a:off x="471488" y="2816654"/>
            <a:ext cx="5915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Geschäftsführung		Jörg </a:t>
            </a:r>
            <a:r>
              <a:rPr lang="de-DE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Clessienne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			In den langen Stücken 8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PLZ, Ort			38820 Halberstadt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				+49 (0) 176 / 814 79 527</a:t>
            </a: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				kontakt@helpdirect.eu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				www.helpdirect.eu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____________________________________________________________________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Firmenprofil</a:t>
            </a:r>
            <a:b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Herstellung und Vertrieb von Einwegurinalen für Beruf und Privat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Produktauswahl/ Leistungsspektrum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EINWEG-URINAL Lösungen: ADAMUS, EVAMUS, MINIMUS, MAXIMUS, REISE WC, NOTFALL WC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Einfach und hygienisch zu handhaben, bindet es bis zu 450 ml Urin zu einem geruchshemmenden und auslaufsicheren Gel und wird nach Gebrauch sauber im Restmüll entsorgt.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 einer Leichtigkeit von etwa 29 g, seiner praktischen Falttechnik und einer Größe von 13 x 10 x 0,8 cm passt unsere Notfall-Toilette  in jede Tasche und jedes Handschuhfach.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Alleinstellungsmerkmal </a:t>
            </a:r>
            <a:b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Produkte werden vom Unternehmen selbst in Deutschland hergestellt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3F038-4DCC-484F-AAEF-B18FEA391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653" y="1627521"/>
            <a:ext cx="803859" cy="803859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EF266E3-10E8-4C31-9857-F5A52AB46406}"/>
              </a:ext>
            </a:extLst>
          </p:cNvPr>
          <p:cNvSpPr/>
          <p:nvPr/>
        </p:nvSpPr>
        <p:spPr>
          <a:xfrm>
            <a:off x="5524724" y="8869680"/>
            <a:ext cx="757204" cy="239136"/>
          </a:xfrm>
          <a:prstGeom prst="roundRect">
            <a:avLst/>
          </a:prstGeom>
          <a:solidFill>
            <a:srgbClr val="332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1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3396</Words>
  <Application>Microsoft Office PowerPoint</Application>
  <PresentationFormat>A4-Papier (210 x 297 mm)</PresentationFormat>
  <Paragraphs>556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Arial Rounded MT Bold</vt:lpstr>
      <vt:lpstr>Calibri</vt:lpstr>
      <vt:lpstr>Office</vt:lpstr>
      <vt:lpstr>PowerPoint-Präsentation</vt:lpstr>
      <vt:lpstr>Inhaltsverzeichnis </vt:lpstr>
      <vt:lpstr>Kunststoff- und Medizintechnik </vt:lpstr>
      <vt:lpstr>Kunststoff- und Medizintechnik </vt:lpstr>
      <vt:lpstr>Kunststoff- und Medizintechnik </vt:lpstr>
      <vt:lpstr>Kunststoff- und Medizintechnik </vt:lpstr>
      <vt:lpstr>Kunststoff- und Medizintechnik </vt:lpstr>
      <vt:lpstr>Kunststoff- und Medizintechnik </vt:lpstr>
      <vt:lpstr>Kunststoff- und Medizintechnik </vt:lpstr>
      <vt:lpstr>Kunststoff- und Medizintechnik </vt:lpstr>
      <vt:lpstr>Kunststoff- und Medizintechnik </vt:lpstr>
      <vt:lpstr>Kunststoff- und Medizintechnik </vt:lpstr>
      <vt:lpstr>Kunststoff- und Medizintechnik </vt:lpstr>
      <vt:lpstr>Kunststoff- und Medizintechnik </vt:lpstr>
      <vt:lpstr>Kunststoff- und Medizintechnik </vt:lpstr>
      <vt:lpstr>Kunststoff- und Medizintechnik </vt:lpstr>
      <vt:lpstr>Kunststoff- und Medizintechnik </vt:lpstr>
      <vt:lpstr>Kunststoff- und Medizintechnik </vt:lpstr>
      <vt:lpstr>Inhaltsverzeichnis</vt:lpstr>
      <vt:lpstr>Sanitätshäuser</vt:lpstr>
      <vt:lpstr>Sanitätshäuser</vt:lpstr>
      <vt:lpstr>Sanitätshäuser</vt:lpstr>
      <vt:lpstr>Sanitätshäuser</vt:lpstr>
      <vt:lpstr>Sanitätshäuser</vt:lpstr>
      <vt:lpstr>Inhaltsverzeichnis</vt:lpstr>
      <vt:lpstr>Zahntechnik</vt:lpstr>
      <vt:lpstr>Zahntechnik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Wesemeier, Nancy</dc:creator>
  <cp:lastModifiedBy>Willeke, Jörg</cp:lastModifiedBy>
  <cp:revision>167</cp:revision>
  <dcterms:created xsi:type="dcterms:W3CDTF">2023-09-18T08:47:09Z</dcterms:created>
  <dcterms:modified xsi:type="dcterms:W3CDTF">2025-11-26T13:46:23Z</dcterms:modified>
</cp:coreProperties>
</file>